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1"/>
  </p:notesMasterIdLst>
  <p:sldIdLst>
    <p:sldId id="490" r:id="rId5"/>
    <p:sldId id="493" r:id="rId6"/>
    <p:sldId id="494" r:id="rId7"/>
    <p:sldId id="495" r:id="rId8"/>
    <p:sldId id="496" r:id="rId9"/>
    <p:sldId id="497" r:id="rId10"/>
    <p:sldId id="521" r:id="rId11"/>
    <p:sldId id="406" r:id="rId12"/>
    <p:sldId id="465" r:id="rId13"/>
    <p:sldId id="445" r:id="rId14"/>
    <p:sldId id="510" r:id="rId15"/>
    <p:sldId id="467" r:id="rId16"/>
    <p:sldId id="518" r:id="rId17"/>
    <p:sldId id="519" r:id="rId18"/>
    <p:sldId id="455" r:id="rId19"/>
    <p:sldId id="466" r:id="rId20"/>
    <p:sldId id="491" r:id="rId21"/>
    <p:sldId id="492" r:id="rId22"/>
    <p:sldId id="498" r:id="rId23"/>
    <p:sldId id="464" r:id="rId24"/>
    <p:sldId id="511" r:id="rId25"/>
    <p:sldId id="512" r:id="rId26"/>
    <p:sldId id="514" r:id="rId27"/>
    <p:sldId id="515" r:id="rId28"/>
    <p:sldId id="477" r:id="rId29"/>
    <p:sldId id="478" r:id="rId30"/>
    <p:sldId id="479" r:id="rId31"/>
    <p:sldId id="480" r:id="rId32"/>
    <p:sldId id="482" r:id="rId33"/>
    <p:sldId id="520" r:id="rId34"/>
    <p:sldId id="483" r:id="rId35"/>
    <p:sldId id="485" r:id="rId36"/>
    <p:sldId id="499" r:id="rId37"/>
    <p:sldId id="500" r:id="rId38"/>
    <p:sldId id="486" r:id="rId39"/>
    <p:sldId id="522" r:id="rId40"/>
  </p:sldIdLst>
  <p:sldSz cx="12192000" cy="6858000"/>
  <p:notesSz cx="7099300" cy="10234613"/>
  <p:defaultTextStyle>
    <a:defPPr>
      <a:defRPr lang="en-US"/>
    </a:defPPr>
    <a:lvl1pPr algn="ctr" rtl="0" fontAlgn="base">
      <a:spcBef>
        <a:spcPct val="0"/>
      </a:spcBef>
      <a:spcAft>
        <a:spcPct val="0"/>
      </a:spcAft>
      <a:defRPr sz="4400" kern="1200">
        <a:solidFill>
          <a:schemeClr val="tx2"/>
        </a:solidFill>
        <a:latin typeface="Calibri" panose="020F0502020204030204" pitchFamily="34" charset="0"/>
        <a:ea typeface="Geneva" pitchFamily="1" charset="-128"/>
        <a:cs typeface="+mn-cs"/>
      </a:defRPr>
    </a:lvl1pPr>
    <a:lvl2pPr marL="457200" algn="ctr" rtl="0" fontAlgn="base">
      <a:spcBef>
        <a:spcPct val="0"/>
      </a:spcBef>
      <a:spcAft>
        <a:spcPct val="0"/>
      </a:spcAft>
      <a:defRPr sz="4400" kern="1200">
        <a:solidFill>
          <a:schemeClr val="tx2"/>
        </a:solidFill>
        <a:latin typeface="Calibri" panose="020F0502020204030204" pitchFamily="34" charset="0"/>
        <a:ea typeface="Geneva" pitchFamily="1" charset="-128"/>
        <a:cs typeface="+mn-cs"/>
      </a:defRPr>
    </a:lvl2pPr>
    <a:lvl3pPr marL="914400" algn="ctr" rtl="0" fontAlgn="base">
      <a:spcBef>
        <a:spcPct val="0"/>
      </a:spcBef>
      <a:spcAft>
        <a:spcPct val="0"/>
      </a:spcAft>
      <a:defRPr sz="4400" kern="1200">
        <a:solidFill>
          <a:schemeClr val="tx2"/>
        </a:solidFill>
        <a:latin typeface="Calibri" panose="020F0502020204030204" pitchFamily="34" charset="0"/>
        <a:ea typeface="Geneva" pitchFamily="1" charset="-128"/>
        <a:cs typeface="+mn-cs"/>
      </a:defRPr>
    </a:lvl3pPr>
    <a:lvl4pPr marL="1371600" algn="ctr" rtl="0" fontAlgn="base">
      <a:spcBef>
        <a:spcPct val="0"/>
      </a:spcBef>
      <a:spcAft>
        <a:spcPct val="0"/>
      </a:spcAft>
      <a:defRPr sz="4400" kern="1200">
        <a:solidFill>
          <a:schemeClr val="tx2"/>
        </a:solidFill>
        <a:latin typeface="Calibri" panose="020F0502020204030204" pitchFamily="34" charset="0"/>
        <a:ea typeface="Geneva" pitchFamily="1" charset="-128"/>
        <a:cs typeface="+mn-cs"/>
      </a:defRPr>
    </a:lvl4pPr>
    <a:lvl5pPr marL="1828800" algn="ctr" rtl="0" fontAlgn="base">
      <a:spcBef>
        <a:spcPct val="0"/>
      </a:spcBef>
      <a:spcAft>
        <a:spcPct val="0"/>
      </a:spcAft>
      <a:defRPr sz="4400" kern="1200">
        <a:solidFill>
          <a:schemeClr val="tx2"/>
        </a:solidFill>
        <a:latin typeface="Calibri" panose="020F0502020204030204" pitchFamily="34" charset="0"/>
        <a:ea typeface="Geneva" pitchFamily="1" charset="-128"/>
        <a:cs typeface="+mn-cs"/>
      </a:defRPr>
    </a:lvl5pPr>
    <a:lvl6pPr marL="2286000" algn="l" defTabSz="914400" rtl="0" eaLnBrk="1" latinLnBrk="0" hangingPunct="1">
      <a:defRPr sz="4400" kern="1200">
        <a:solidFill>
          <a:schemeClr val="tx2"/>
        </a:solidFill>
        <a:latin typeface="Calibri" panose="020F0502020204030204" pitchFamily="34" charset="0"/>
        <a:ea typeface="Geneva" pitchFamily="1" charset="-128"/>
        <a:cs typeface="+mn-cs"/>
      </a:defRPr>
    </a:lvl6pPr>
    <a:lvl7pPr marL="2743200" algn="l" defTabSz="914400" rtl="0" eaLnBrk="1" latinLnBrk="0" hangingPunct="1">
      <a:defRPr sz="4400" kern="1200">
        <a:solidFill>
          <a:schemeClr val="tx2"/>
        </a:solidFill>
        <a:latin typeface="Calibri" panose="020F0502020204030204" pitchFamily="34" charset="0"/>
        <a:ea typeface="Geneva" pitchFamily="1" charset="-128"/>
        <a:cs typeface="+mn-cs"/>
      </a:defRPr>
    </a:lvl7pPr>
    <a:lvl8pPr marL="3200400" algn="l" defTabSz="914400" rtl="0" eaLnBrk="1" latinLnBrk="0" hangingPunct="1">
      <a:defRPr sz="4400" kern="1200">
        <a:solidFill>
          <a:schemeClr val="tx2"/>
        </a:solidFill>
        <a:latin typeface="Calibri" panose="020F0502020204030204" pitchFamily="34" charset="0"/>
        <a:ea typeface="Geneva" pitchFamily="1" charset="-128"/>
        <a:cs typeface="+mn-cs"/>
      </a:defRPr>
    </a:lvl8pPr>
    <a:lvl9pPr marL="3657600" algn="l" defTabSz="914400" rtl="0" eaLnBrk="1" latinLnBrk="0" hangingPunct="1">
      <a:defRPr sz="4400" kern="1200">
        <a:solidFill>
          <a:schemeClr val="tx2"/>
        </a:solidFill>
        <a:latin typeface="Calibri" panose="020F0502020204030204" pitchFamily="34" charset="0"/>
        <a:ea typeface="Geneva"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A5002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5" autoAdjust="0"/>
    <p:restoredTop sz="78144" autoAdjust="0"/>
  </p:normalViewPr>
  <p:slideViewPr>
    <p:cSldViewPr>
      <p:cViewPr varScale="1">
        <p:scale>
          <a:sx n="102" d="100"/>
          <a:sy n="102" d="100"/>
        </p:scale>
        <p:origin x="408"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lvl1pPr algn="l" eaLnBrk="0" hangingPunct="0">
              <a:defRPr sz="1300">
                <a:solidFill>
                  <a:schemeClr val="tx1"/>
                </a:solidFill>
                <a:latin typeface="Arial" panose="020B0604020202020204" pitchFamily="34" charset="0"/>
              </a:defRPr>
            </a:lvl1pPr>
          </a:lstStyle>
          <a:p>
            <a:endParaRPr lang="en-US" altLang="nl-NL"/>
          </a:p>
        </p:txBody>
      </p:sp>
      <p:sp>
        <p:nvSpPr>
          <p:cNvPr id="3075" name="Rectangle 3"/>
          <p:cNvSpPr>
            <a:spLocks noGrp="1" noChangeArrowheads="1"/>
          </p:cNvSpPr>
          <p:nvPr>
            <p:ph type="dt" idx="1"/>
          </p:nvPr>
        </p:nvSpPr>
        <p:spPr bwMode="auto">
          <a:xfrm>
            <a:off x="4022937" y="0"/>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lvl1pPr algn="r" eaLnBrk="0" hangingPunct="0">
              <a:defRPr sz="1300">
                <a:solidFill>
                  <a:schemeClr val="tx1"/>
                </a:solidFill>
                <a:latin typeface="Arial" panose="020B0604020202020204" pitchFamily="34" charset="0"/>
              </a:defRPr>
            </a:lvl1pPr>
          </a:lstStyle>
          <a:p>
            <a:endParaRPr lang="en-US" altLang="nl-NL"/>
          </a:p>
        </p:txBody>
      </p:sp>
      <p:sp>
        <p:nvSpPr>
          <p:cNvPr id="307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574" y="4861441"/>
            <a:ext cx="5206153"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3078" name="Rectangle 6"/>
          <p:cNvSpPr>
            <a:spLocks noGrp="1" noChangeArrowheads="1"/>
          </p:cNvSpPr>
          <p:nvPr>
            <p:ph type="ftr" sz="quarter" idx="4"/>
          </p:nvPr>
        </p:nvSpPr>
        <p:spPr bwMode="auto">
          <a:xfrm>
            <a:off x="0" y="9722882"/>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b" anchorCtr="0" compatLnSpc="1">
            <a:prstTxWarp prst="textNoShape">
              <a:avLst/>
            </a:prstTxWarp>
          </a:bodyPr>
          <a:lstStyle>
            <a:lvl1pPr algn="l" eaLnBrk="0" hangingPunct="0">
              <a:defRPr sz="1300">
                <a:solidFill>
                  <a:schemeClr val="tx1"/>
                </a:solidFill>
                <a:latin typeface="Arial" panose="020B0604020202020204" pitchFamily="34" charset="0"/>
              </a:defRPr>
            </a:lvl1pPr>
          </a:lstStyle>
          <a:p>
            <a:endParaRPr lang="en-US" altLang="nl-NL"/>
          </a:p>
        </p:txBody>
      </p:sp>
      <p:sp>
        <p:nvSpPr>
          <p:cNvPr id="3079" name="Rectangle 7"/>
          <p:cNvSpPr>
            <a:spLocks noGrp="1" noChangeArrowheads="1"/>
          </p:cNvSpPr>
          <p:nvPr>
            <p:ph type="sldNum" sz="quarter" idx="5"/>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b" anchorCtr="0" compatLnSpc="1">
            <a:prstTxWarp prst="textNoShape">
              <a:avLst/>
            </a:prstTxWarp>
          </a:bodyPr>
          <a:lstStyle>
            <a:lvl1pPr algn="r" eaLnBrk="0" hangingPunct="0">
              <a:defRPr sz="1300">
                <a:solidFill>
                  <a:schemeClr val="tx1"/>
                </a:solidFill>
                <a:latin typeface="Arial" panose="020B0604020202020204" pitchFamily="34" charset="0"/>
              </a:defRPr>
            </a:lvl1pPr>
          </a:lstStyle>
          <a:p>
            <a:fld id="{5D693F3D-ECBB-486D-94E5-D9BD10636F8F}" type="slidenum">
              <a:rPr lang="en-US" altLang="nl-NL"/>
              <a:pPr/>
              <a:t>‹nr.›</a:t>
            </a:fld>
            <a:endParaRPr lang="en-US" altLang="nl-NL"/>
          </a:p>
        </p:txBody>
      </p:sp>
    </p:spTree>
    <p:extLst>
      <p:ext uri="{BB962C8B-B14F-4D97-AF65-F5344CB8AC3E}">
        <p14:creationId xmlns:p14="http://schemas.microsoft.com/office/powerpoint/2010/main" val="3163805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Geneva" pitchFamily="1"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Geneva" pitchFamily="1"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Geneva" pitchFamily="1"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Geneva" pitchFamily="1"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a:t>
            </a:fld>
            <a:endParaRPr lang="en-US" altLang="nl-NL" dirty="0"/>
          </a:p>
        </p:txBody>
      </p:sp>
    </p:spTree>
    <p:extLst>
      <p:ext uri="{BB962C8B-B14F-4D97-AF65-F5344CB8AC3E}">
        <p14:creationId xmlns:p14="http://schemas.microsoft.com/office/powerpoint/2010/main" val="419083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De </a:t>
            </a:r>
            <a:r>
              <a:rPr lang="en-US" dirty="0" err="1"/>
              <a:t>terughoudendheid</a:t>
            </a:r>
            <a:r>
              <a:rPr lang="en-US" dirty="0"/>
              <a:t> van de NHG </a:t>
            </a:r>
            <a:r>
              <a:rPr lang="en-US" dirty="0" err="1"/>
              <a:t>komt</a:t>
            </a:r>
            <a:r>
              <a:rPr lang="en-US" dirty="0"/>
              <a:t> </a:t>
            </a:r>
            <a:r>
              <a:rPr lang="en-US" dirty="0" err="1"/>
              <a:t>vooral</a:t>
            </a:r>
            <a:r>
              <a:rPr lang="en-US" dirty="0"/>
              <a:t> </a:t>
            </a:r>
            <a:r>
              <a:rPr lang="en-US" dirty="0" err="1"/>
              <a:t>voort</a:t>
            </a:r>
            <a:r>
              <a:rPr lang="en-US" dirty="0"/>
              <a:t> door </a:t>
            </a:r>
            <a:r>
              <a:rPr lang="en-US" dirty="0" err="1"/>
              <a:t>twijfel</a:t>
            </a:r>
            <a:r>
              <a:rPr lang="en-US" dirty="0"/>
              <a:t> </a:t>
            </a:r>
            <a:r>
              <a:rPr lang="en-US" dirty="0" err="1"/>
              <a:t>bij</a:t>
            </a:r>
            <a:r>
              <a:rPr lang="en-US" dirty="0"/>
              <a:t> de </a:t>
            </a:r>
            <a:r>
              <a:rPr lang="en-US" dirty="0" err="1"/>
              <a:t>oudere</a:t>
            </a:r>
            <a:r>
              <a:rPr lang="en-US" dirty="0"/>
              <a:t>, </a:t>
            </a:r>
            <a:r>
              <a:rPr lang="en-US" dirty="0" err="1"/>
              <a:t>broze</a:t>
            </a:r>
            <a:r>
              <a:rPr lang="en-US" dirty="0"/>
              <a:t> </a:t>
            </a:r>
            <a:r>
              <a:rPr lang="en-US" dirty="0" err="1"/>
              <a:t>patiënt</a:t>
            </a: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Goed</a:t>
            </a:r>
            <a:r>
              <a:rPr lang="en-US" dirty="0"/>
              <a:t> </a:t>
            </a:r>
            <a:r>
              <a:rPr lang="en-US" dirty="0" err="1"/>
              <a:t>lezend</a:t>
            </a:r>
            <a:r>
              <a:rPr lang="en-US" dirty="0"/>
              <a:t> </a:t>
            </a:r>
            <a:r>
              <a:rPr lang="en-US" dirty="0" err="1"/>
              <a:t>naar</a:t>
            </a:r>
            <a:r>
              <a:rPr lang="en-US" dirty="0"/>
              <a:t> het NHG </a:t>
            </a:r>
            <a:r>
              <a:rPr lang="en-US" dirty="0" err="1"/>
              <a:t>standpunt</a:t>
            </a:r>
            <a:r>
              <a:rPr lang="en-US" dirty="0"/>
              <a:t>, is </a:t>
            </a:r>
            <a:r>
              <a:rPr lang="en-US" dirty="0" err="1"/>
              <a:t>er</a:t>
            </a:r>
            <a:r>
              <a:rPr lang="en-US" dirty="0"/>
              <a:t> </a:t>
            </a:r>
            <a:r>
              <a:rPr lang="en-US" dirty="0" err="1"/>
              <a:t>eigenlijk</a:t>
            </a:r>
            <a:r>
              <a:rPr lang="en-US" dirty="0"/>
              <a:t> </a:t>
            </a:r>
            <a:r>
              <a:rPr lang="en-US" dirty="0" err="1"/>
              <a:t>vrij</a:t>
            </a:r>
            <a:r>
              <a:rPr lang="en-US" dirty="0"/>
              <a:t> </a:t>
            </a:r>
            <a:r>
              <a:rPr lang="en-US" dirty="0" err="1"/>
              <a:t>veel</a:t>
            </a:r>
            <a:r>
              <a:rPr lang="en-US" dirty="0"/>
              <a:t> consensus </a:t>
            </a:r>
            <a:r>
              <a:rPr lang="en-US" dirty="0" err="1"/>
              <a:t>t.a.v</a:t>
            </a:r>
            <a:r>
              <a:rPr lang="en-US" dirty="0"/>
              <a:t>. de </a:t>
            </a:r>
            <a:r>
              <a:rPr lang="en-US" dirty="0" err="1"/>
              <a:t>gemiddelde</a:t>
            </a:r>
            <a:r>
              <a:rPr lang="en-US" dirty="0"/>
              <a:t> </a:t>
            </a:r>
            <a:r>
              <a:rPr lang="en-US" dirty="0" err="1"/>
              <a:t>patiënt</a:t>
            </a:r>
            <a:r>
              <a:rPr lang="en-US" dirty="0"/>
              <a:t>, maar </a:t>
            </a:r>
            <a:r>
              <a:rPr lang="en-US" dirty="0" err="1"/>
              <a:t>lijkt</a:t>
            </a:r>
            <a:r>
              <a:rPr lang="en-US" dirty="0"/>
              <a:t> de </a:t>
            </a:r>
            <a:r>
              <a:rPr lang="en-US" dirty="0" err="1"/>
              <a:t>woordkeuze</a:t>
            </a:r>
            <a:r>
              <a:rPr lang="en-US" dirty="0"/>
              <a:t> </a:t>
            </a:r>
            <a:r>
              <a:rPr lang="en-US" dirty="0" err="1"/>
              <a:t>vooral</a:t>
            </a:r>
            <a:r>
              <a:rPr lang="en-US" dirty="0"/>
              <a:t> </a:t>
            </a:r>
            <a:r>
              <a:rPr lang="en-US" dirty="0" err="1"/>
              <a:t>anders</a:t>
            </a: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Echte</a:t>
            </a:r>
            <a:r>
              <a:rPr lang="en-US" dirty="0"/>
              <a:t> </a:t>
            </a:r>
            <a:r>
              <a:rPr lang="en-US" dirty="0" err="1"/>
              <a:t>onenigheid</a:t>
            </a:r>
            <a:r>
              <a:rPr lang="en-US" dirty="0"/>
              <a:t> </a:t>
            </a:r>
            <a:r>
              <a:rPr lang="en-US" dirty="0" err="1"/>
              <a:t>alleen</a:t>
            </a:r>
            <a:r>
              <a:rPr lang="en-US" dirty="0"/>
              <a:t> over die </a:t>
            </a:r>
            <a:r>
              <a:rPr lang="en-US" dirty="0" err="1"/>
              <a:t>broze</a:t>
            </a:r>
            <a:r>
              <a:rPr lang="en-US" dirty="0"/>
              <a:t> </a:t>
            </a:r>
            <a:r>
              <a:rPr lang="en-US" dirty="0" err="1"/>
              <a:t>pt</a:t>
            </a:r>
            <a:endParaRPr lang="nl-NL" dirty="0"/>
          </a:p>
          <a:p>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10</a:t>
            </a:fld>
            <a:endParaRPr lang="en-US" altLang="nl-NL"/>
          </a:p>
        </p:txBody>
      </p:sp>
    </p:spTree>
    <p:extLst>
      <p:ext uri="{BB962C8B-B14F-4D97-AF65-F5344CB8AC3E}">
        <p14:creationId xmlns:p14="http://schemas.microsoft.com/office/powerpoint/2010/main" val="166578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Inhoud</a:t>
            </a:r>
            <a:r>
              <a:rPr lang="en-US" dirty="0"/>
              <a:t> van de </a:t>
            </a:r>
            <a:r>
              <a:rPr lang="en-US" dirty="0" err="1"/>
              <a:t>discussie</a:t>
            </a:r>
            <a:r>
              <a:rPr lang="en-US" dirty="0"/>
              <a:t> over de </a:t>
            </a:r>
            <a:r>
              <a:rPr lang="en-US" dirty="0" err="1"/>
              <a:t>broze</a:t>
            </a:r>
            <a:r>
              <a:rPr lang="en-US" dirty="0"/>
              <a:t> </a:t>
            </a:r>
            <a:r>
              <a:rPr lang="en-US" dirty="0" err="1"/>
              <a:t>pt</a:t>
            </a:r>
            <a:r>
              <a:rPr lang="en-US" dirty="0"/>
              <a:t>:</a:t>
            </a:r>
          </a:p>
          <a:p>
            <a:endParaRPr lang="en-US" dirty="0"/>
          </a:p>
          <a:p>
            <a:r>
              <a:rPr lang="en-US" dirty="0" err="1"/>
              <a:t>Tabel</a:t>
            </a:r>
            <a:r>
              <a:rPr lang="en-US" dirty="0"/>
              <a:t> </a:t>
            </a:r>
            <a:r>
              <a:rPr lang="en-US" dirty="0" err="1"/>
              <a:t>komt</a:t>
            </a:r>
            <a:r>
              <a:rPr lang="en-US" dirty="0"/>
              <a:t> van meta-</a:t>
            </a:r>
            <a:r>
              <a:rPr lang="en-US" dirty="0" err="1"/>
              <a:t>analyse</a:t>
            </a:r>
            <a:r>
              <a:rPr lang="en-US" dirty="0"/>
              <a:t> van </a:t>
            </a:r>
            <a:r>
              <a:rPr lang="en-US" dirty="0" err="1"/>
              <a:t>fase</a:t>
            </a:r>
            <a:r>
              <a:rPr lang="en-US" dirty="0"/>
              <a:t> 3 AF studies </a:t>
            </a:r>
            <a:r>
              <a:rPr lang="en-US" dirty="0" err="1"/>
              <a:t>waarin</a:t>
            </a:r>
            <a:r>
              <a:rPr lang="en-US" dirty="0"/>
              <a:t> </a:t>
            </a:r>
            <a:r>
              <a:rPr lang="en-US" dirty="0" err="1"/>
              <a:t>een</a:t>
            </a:r>
            <a:r>
              <a:rPr lang="en-US" dirty="0"/>
              <a:t> DOAC met VKA </a:t>
            </a:r>
            <a:r>
              <a:rPr lang="en-US" dirty="0" err="1"/>
              <a:t>vergeleken</a:t>
            </a:r>
            <a:r>
              <a:rPr lang="en-US" dirty="0"/>
              <a:t> </a:t>
            </a:r>
            <a:r>
              <a:rPr lang="en-US" dirty="0" err="1"/>
              <a:t>werden</a:t>
            </a:r>
            <a:r>
              <a:rPr lang="en-US" dirty="0"/>
              <a:t>. </a:t>
            </a:r>
            <a:r>
              <a:rPr lang="en-US" dirty="0" err="1"/>
              <a:t>Daarin</a:t>
            </a:r>
            <a:r>
              <a:rPr lang="en-US" dirty="0"/>
              <a:t> </a:t>
            </a:r>
            <a:r>
              <a:rPr lang="en-US" dirty="0" err="1"/>
              <a:t>toch</a:t>
            </a:r>
            <a:r>
              <a:rPr lang="en-US" dirty="0"/>
              <a:t> </a:t>
            </a:r>
            <a:r>
              <a:rPr lang="en-US" dirty="0" err="1"/>
              <a:t>behoorlijk</a:t>
            </a:r>
            <a:r>
              <a:rPr lang="en-US" dirty="0"/>
              <a:t> </a:t>
            </a:r>
            <a:r>
              <a:rPr lang="en-US" dirty="0" err="1"/>
              <a:t>veel</a:t>
            </a:r>
            <a:r>
              <a:rPr lang="en-US" dirty="0"/>
              <a:t> </a:t>
            </a:r>
            <a:r>
              <a:rPr lang="en-US" dirty="0" err="1"/>
              <a:t>comorbiditeit</a:t>
            </a:r>
            <a:r>
              <a:rPr lang="en-US" dirty="0"/>
              <a:t>: ~40% &gt; 75 </a:t>
            </a:r>
            <a:r>
              <a:rPr lang="en-US" dirty="0" err="1"/>
              <a:t>jr</a:t>
            </a:r>
            <a:r>
              <a:rPr lang="en-US" dirty="0"/>
              <a:t>; ~30% al </a:t>
            </a:r>
            <a:r>
              <a:rPr lang="en-US" dirty="0" err="1"/>
              <a:t>een</a:t>
            </a:r>
            <a:r>
              <a:rPr lang="en-US" dirty="0"/>
              <a:t> TIA of CVA </a:t>
            </a:r>
            <a:r>
              <a:rPr lang="en-US" dirty="0" err="1"/>
              <a:t>gehad</a:t>
            </a:r>
            <a:r>
              <a:rPr lang="en-US" dirty="0"/>
              <a:t>; ~ 20 met </a:t>
            </a:r>
            <a:r>
              <a:rPr lang="en-US" dirty="0" err="1"/>
              <a:t>gestoorde</a:t>
            </a:r>
            <a:r>
              <a:rPr lang="en-US" dirty="0"/>
              <a:t> </a:t>
            </a:r>
            <a:r>
              <a:rPr lang="en-US" dirty="0" err="1"/>
              <a:t>nierfunctie</a:t>
            </a:r>
            <a:r>
              <a:rPr lang="en-US" dirty="0"/>
              <a:t>.</a:t>
            </a:r>
          </a:p>
          <a:p>
            <a:endParaRPr lang="en-US" dirty="0"/>
          </a:p>
          <a:p>
            <a:r>
              <a:rPr lang="en-US" dirty="0"/>
              <a:t>NHG: </a:t>
            </a:r>
            <a:r>
              <a:rPr lang="en-US" i="1" dirty="0"/>
              <a:t>frailty/</a:t>
            </a:r>
            <a:r>
              <a:rPr lang="en-US" i="1" dirty="0" err="1"/>
              <a:t>broosheid</a:t>
            </a:r>
            <a:r>
              <a:rPr lang="en-US" i="1" dirty="0"/>
              <a:t> </a:t>
            </a:r>
            <a:r>
              <a:rPr lang="en-US" i="0" dirty="0"/>
              <a:t> is </a:t>
            </a:r>
            <a:r>
              <a:rPr lang="en-US" i="0" dirty="0" err="1"/>
              <a:t>meer</a:t>
            </a:r>
            <a:r>
              <a:rPr lang="en-US" i="0" dirty="0"/>
              <a:t> </a:t>
            </a:r>
            <a:r>
              <a:rPr lang="en-US" i="0" dirty="0" err="1"/>
              <a:t>dan</a:t>
            </a:r>
            <a:r>
              <a:rPr lang="en-US" i="0" dirty="0"/>
              <a:t> </a:t>
            </a:r>
            <a:r>
              <a:rPr lang="en-US" i="0" dirty="0" err="1"/>
              <a:t>alleen</a:t>
            </a:r>
            <a:r>
              <a:rPr lang="en-US" i="0" dirty="0"/>
              <a:t> &gt; 75 </a:t>
            </a:r>
            <a:r>
              <a:rPr lang="en-US" i="0" dirty="0" err="1"/>
              <a:t>jr</a:t>
            </a:r>
            <a:r>
              <a:rPr lang="en-US" i="0" dirty="0"/>
              <a:t> etc. </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11</a:t>
            </a:fld>
            <a:endParaRPr lang="en-US" altLang="nl-NL"/>
          </a:p>
        </p:txBody>
      </p:sp>
    </p:spTree>
    <p:extLst>
      <p:ext uri="{BB962C8B-B14F-4D97-AF65-F5344CB8AC3E}">
        <p14:creationId xmlns:p14="http://schemas.microsoft.com/office/powerpoint/2010/main" val="17803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Daarom</a:t>
            </a:r>
            <a:r>
              <a:rPr lang="en-US" dirty="0"/>
              <a:t> is het FRAIL-AF </a:t>
            </a:r>
            <a:r>
              <a:rPr lang="en-US" dirty="0" err="1"/>
              <a:t>initiatief</a:t>
            </a:r>
            <a:r>
              <a:rPr lang="en-US" dirty="0"/>
              <a:t> zo </a:t>
            </a:r>
            <a:r>
              <a:rPr lang="en-US" dirty="0" err="1"/>
              <a:t>mooi</a:t>
            </a:r>
            <a:r>
              <a:rPr lang="en-US" dirty="0"/>
              <a:t>. </a:t>
            </a:r>
          </a:p>
          <a:p>
            <a:endParaRPr lang="en-US" dirty="0"/>
          </a:p>
          <a:p>
            <a:r>
              <a:rPr lang="en-US" dirty="0" err="1"/>
              <a:t>Samenwerking</a:t>
            </a:r>
            <a:r>
              <a:rPr lang="en-US" dirty="0"/>
              <a:t> </a:t>
            </a:r>
            <a:r>
              <a:rPr lang="en-US" dirty="0" err="1"/>
              <a:t>tussen</a:t>
            </a:r>
            <a:r>
              <a:rPr lang="en-US" dirty="0"/>
              <a:t> 1e </a:t>
            </a:r>
            <a:r>
              <a:rPr lang="en-US" dirty="0" err="1"/>
              <a:t>lijn</a:t>
            </a:r>
            <a:r>
              <a:rPr lang="en-US" dirty="0"/>
              <a:t>, 2e </a:t>
            </a:r>
            <a:r>
              <a:rPr lang="en-US" dirty="0" err="1"/>
              <a:t>lijn</a:t>
            </a:r>
            <a:r>
              <a:rPr lang="en-US" dirty="0"/>
              <a:t> en </a:t>
            </a:r>
            <a:r>
              <a:rPr lang="en-US" dirty="0" err="1"/>
              <a:t>trombosediensten</a:t>
            </a:r>
            <a:r>
              <a:rPr lang="en-US" dirty="0"/>
              <a:t>.</a:t>
            </a:r>
          </a:p>
          <a:p>
            <a:endParaRPr lang="en-US" dirty="0"/>
          </a:p>
          <a:p>
            <a:r>
              <a:rPr lang="en-US" dirty="0" err="1"/>
              <a:t>Precies</a:t>
            </a:r>
            <a:r>
              <a:rPr lang="en-US" dirty="0"/>
              <a:t> </a:t>
            </a:r>
            <a:r>
              <a:rPr lang="en-US" dirty="0" err="1"/>
              <a:t>gericht</a:t>
            </a:r>
            <a:r>
              <a:rPr lang="en-US" dirty="0"/>
              <a:t> op die </a:t>
            </a:r>
            <a:r>
              <a:rPr lang="en-US" dirty="0" err="1"/>
              <a:t>broze</a:t>
            </a:r>
            <a:r>
              <a:rPr lang="en-US" dirty="0"/>
              <a:t> patient </a:t>
            </a:r>
            <a:r>
              <a:rPr lang="en-US" dirty="0" err="1"/>
              <a:t>waar</a:t>
            </a:r>
            <a:r>
              <a:rPr lang="en-US" dirty="0"/>
              <a:t> de (</a:t>
            </a:r>
            <a:r>
              <a:rPr lang="en-US" dirty="0" err="1"/>
              <a:t>laatste</a:t>
            </a:r>
            <a:r>
              <a:rPr lang="en-US" dirty="0"/>
              <a:t>) </a:t>
            </a:r>
            <a:r>
              <a:rPr lang="en-US" dirty="0" err="1"/>
              <a:t>discussie</a:t>
            </a:r>
            <a:r>
              <a:rPr lang="en-US" dirty="0"/>
              <a:t> over is. </a:t>
            </a:r>
          </a:p>
          <a:p>
            <a:endParaRPr lang="en-US" dirty="0"/>
          </a:p>
          <a:p>
            <a:r>
              <a:rPr lang="en-US" dirty="0" err="1"/>
              <a:t>Inclusiecriterium</a:t>
            </a:r>
            <a:r>
              <a:rPr lang="en-US" dirty="0"/>
              <a:t>: </a:t>
            </a:r>
            <a:r>
              <a:rPr lang="en-US" dirty="0" err="1"/>
              <a:t>ptn</a:t>
            </a:r>
            <a:r>
              <a:rPr lang="en-US" dirty="0"/>
              <a:t> met AF, ≥75 </a:t>
            </a:r>
            <a:r>
              <a:rPr lang="en-US" dirty="0" err="1"/>
              <a:t>jr</a:t>
            </a:r>
            <a:r>
              <a:rPr lang="en-US" dirty="0"/>
              <a:t> en </a:t>
            </a:r>
            <a:r>
              <a:rPr lang="en-US" dirty="0" err="1"/>
              <a:t>een</a:t>
            </a:r>
            <a:r>
              <a:rPr lang="en-US" dirty="0"/>
              <a:t> </a:t>
            </a:r>
            <a:r>
              <a:rPr lang="en-US" dirty="0" err="1"/>
              <a:t>Groninger</a:t>
            </a:r>
            <a:r>
              <a:rPr lang="en-US" dirty="0"/>
              <a:t> Frailty Index (GFI) van </a:t>
            </a:r>
            <a:r>
              <a:rPr lang="en-US" dirty="0" err="1"/>
              <a:t>tenminste</a:t>
            </a:r>
            <a:r>
              <a:rPr lang="en-US" dirty="0"/>
              <a:t> 4.</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12</a:t>
            </a:fld>
            <a:endParaRPr lang="en-US" altLang="nl-NL"/>
          </a:p>
        </p:txBody>
      </p:sp>
    </p:spTree>
    <p:extLst>
      <p:ext uri="{BB962C8B-B14F-4D97-AF65-F5344CB8AC3E}">
        <p14:creationId xmlns:p14="http://schemas.microsoft.com/office/powerpoint/2010/main" val="264829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a:solidFill>
                  <a:schemeClr val="bg1"/>
                </a:solidFill>
                <a:latin typeface="Arial" panose="020B0604020202020204" pitchFamily="34" charset="0"/>
                <a:ea typeface="MS PGothic" panose="020B0600070205080204" pitchFamily="34" charset="-128"/>
              </a:defRPr>
            </a:lvl1pPr>
            <a:lvl2pPr marL="742950" indent="-285750" defTabSz="957263" eaLnBrk="0" hangingPunct="0">
              <a:defRPr>
                <a:solidFill>
                  <a:schemeClr val="bg1"/>
                </a:solidFill>
                <a:latin typeface="Arial" panose="020B0604020202020204" pitchFamily="34" charset="0"/>
                <a:ea typeface="MS PGothic" panose="020B0600070205080204" pitchFamily="34" charset="-128"/>
              </a:defRPr>
            </a:lvl2pPr>
            <a:lvl3pPr marL="1143000" indent="-228600" defTabSz="957263" eaLnBrk="0" hangingPunct="0">
              <a:defRPr>
                <a:solidFill>
                  <a:schemeClr val="bg1"/>
                </a:solidFill>
                <a:latin typeface="Arial" panose="020B0604020202020204" pitchFamily="34" charset="0"/>
                <a:ea typeface="MS PGothic" panose="020B0600070205080204" pitchFamily="34" charset="-128"/>
              </a:defRPr>
            </a:lvl3pPr>
            <a:lvl4pPr marL="1600200" indent="-228600" defTabSz="957263" eaLnBrk="0" hangingPunct="0">
              <a:defRPr>
                <a:solidFill>
                  <a:schemeClr val="bg1"/>
                </a:solidFill>
                <a:latin typeface="Arial" panose="020B0604020202020204" pitchFamily="34" charset="0"/>
                <a:ea typeface="MS PGothic" panose="020B0600070205080204" pitchFamily="34" charset="-128"/>
              </a:defRPr>
            </a:lvl4pPr>
            <a:lvl5pPr marL="2057400" indent="-228600" defTabSz="957263" eaLnBrk="0" hangingPunct="0">
              <a:defRPr>
                <a:solidFill>
                  <a:schemeClr val="bg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9pPr>
          </a:lstStyle>
          <a:p>
            <a:fld id="{CA7C1F80-35E7-4881-B0D5-2E65EC644441}" type="slidenum">
              <a:rPr lang="en-US" altLang="nl-NL">
                <a:solidFill>
                  <a:schemeClr val="tx1"/>
                </a:solidFill>
              </a:rPr>
              <a:pPr/>
              <a:t>13</a:t>
            </a:fld>
            <a:endParaRPr lang="en-US" altLang="nl-NL">
              <a:solidFill>
                <a:schemeClr val="tx1"/>
              </a:solidFill>
            </a:endParaRPr>
          </a:p>
        </p:txBody>
      </p:sp>
      <p:sp>
        <p:nvSpPr>
          <p:cNvPr id="59395" name="Rectangle 2"/>
          <p:cNvSpPr>
            <a:spLocks noGrp="1" noRot="1" noChangeAspect="1" noChangeArrowheads="1" noTextEdit="1"/>
          </p:cNvSpPr>
          <p:nvPr>
            <p:ph type="sldImg"/>
          </p:nvPr>
        </p:nvSpPr>
        <p:spPr>
          <a:xfrm>
            <a:off x="122238" y="762000"/>
            <a:ext cx="6556375" cy="3689350"/>
          </a:xfrm>
          <a:ln/>
        </p:spPr>
      </p:sp>
      <p:sp>
        <p:nvSpPr>
          <p:cNvPr id="59396"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nl-NL" dirty="0" err="1"/>
              <a:t>Aspirine</a:t>
            </a:r>
            <a:r>
              <a:rPr lang="en-GB" altLang="nl-NL" dirty="0"/>
              <a:t>/</a:t>
            </a:r>
            <a:r>
              <a:rPr lang="en-GB" altLang="nl-NL" dirty="0" err="1"/>
              <a:t>ascal</a:t>
            </a:r>
            <a:r>
              <a:rPr lang="en-GB" altLang="nl-NL" dirty="0"/>
              <a:t> </a:t>
            </a:r>
            <a:r>
              <a:rPr lang="en-GB" altLang="nl-NL" dirty="0" err="1"/>
              <a:t>voor</a:t>
            </a:r>
            <a:r>
              <a:rPr lang="en-GB" altLang="nl-NL" dirty="0"/>
              <a:t> </a:t>
            </a:r>
            <a:r>
              <a:rPr lang="en-GB" altLang="nl-NL" dirty="0" err="1"/>
              <a:t>atriumfibrilleren</a:t>
            </a:r>
            <a:r>
              <a:rPr lang="en-GB" altLang="nl-NL" dirty="0"/>
              <a:t>.</a:t>
            </a:r>
          </a:p>
          <a:p>
            <a:pPr eaLnBrk="1" hangingPunct="1"/>
            <a:endParaRPr lang="en-GB" altLang="nl-NL" dirty="0"/>
          </a:p>
          <a:p>
            <a:pPr eaLnBrk="1" hangingPunct="1"/>
            <a:r>
              <a:rPr lang="en-GB" altLang="nl-NL" dirty="0" err="1"/>
              <a:t>Ongeveer</a:t>
            </a:r>
            <a:r>
              <a:rPr lang="en-GB" altLang="nl-NL" dirty="0"/>
              <a:t> 1/3 van </a:t>
            </a:r>
            <a:r>
              <a:rPr lang="en-GB" altLang="nl-NL" dirty="0" err="1"/>
              <a:t>patienten</a:t>
            </a:r>
            <a:r>
              <a:rPr lang="en-GB" altLang="nl-NL" dirty="0"/>
              <a:t> met AF </a:t>
            </a:r>
            <a:r>
              <a:rPr lang="en-GB" altLang="nl-NL" dirty="0" err="1"/>
              <a:t>wordt</a:t>
            </a:r>
            <a:r>
              <a:rPr lang="en-GB" altLang="nl-NL" dirty="0"/>
              <a:t> </a:t>
            </a:r>
            <a:r>
              <a:rPr lang="en-GB" altLang="nl-NL" dirty="0" err="1"/>
              <a:t>behandeld</a:t>
            </a:r>
            <a:r>
              <a:rPr lang="en-GB" altLang="nl-NL" dirty="0"/>
              <a:t> met </a:t>
            </a:r>
            <a:r>
              <a:rPr lang="en-GB" altLang="nl-NL" dirty="0" err="1"/>
              <a:t>aspirine</a:t>
            </a:r>
            <a:r>
              <a:rPr lang="en-GB" altLang="nl-NL" dirty="0"/>
              <a:t>/</a:t>
            </a:r>
            <a:r>
              <a:rPr lang="en-GB" altLang="nl-NL" dirty="0" err="1"/>
              <a:t>ascal</a:t>
            </a:r>
            <a:r>
              <a:rPr lang="en-GB" altLang="nl-NL" dirty="0"/>
              <a:t> of </a:t>
            </a:r>
            <a:r>
              <a:rPr lang="en-GB" altLang="nl-NL" dirty="0" err="1"/>
              <a:t>geen</a:t>
            </a:r>
            <a:r>
              <a:rPr lang="en-GB" altLang="nl-NL" dirty="0"/>
              <a:t> </a:t>
            </a:r>
            <a:r>
              <a:rPr lang="en-GB" altLang="nl-NL" dirty="0" err="1"/>
              <a:t>antistolling</a:t>
            </a:r>
            <a:r>
              <a:rPr lang="en-GB" altLang="nl-NL" dirty="0"/>
              <a:t>, </a:t>
            </a:r>
            <a:r>
              <a:rPr lang="en-GB" altLang="nl-NL" dirty="0" err="1"/>
              <a:t>terwijl</a:t>
            </a:r>
            <a:r>
              <a:rPr lang="en-GB" altLang="nl-NL" dirty="0"/>
              <a:t> die </a:t>
            </a:r>
            <a:r>
              <a:rPr lang="en-GB" altLang="nl-NL" dirty="0" err="1"/>
              <a:t>volgens</a:t>
            </a:r>
            <a:r>
              <a:rPr lang="en-GB" altLang="nl-NL" dirty="0"/>
              <a:t> </a:t>
            </a:r>
            <a:r>
              <a:rPr lang="en-GB" altLang="nl-NL" dirty="0" err="1"/>
              <a:t>richtlijnen</a:t>
            </a:r>
            <a:r>
              <a:rPr lang="en-GB" altLang="nl-NL" dirty="0"/>
              <a:t>/</a:t>
            </a:r>
            <a:r>
              <a:rPr lang="en-GB" altLang="nl-NL" dirty="0" err="1"/>
              <a:t>risico’s</a:t>
            </a:r>
            <a:r>
              <a:rPr lang="en-GB" altLang="nl-NL" dirty="0"/>
              <a:t> </a:t>
            </a:r>
            <a:r>
              <a:rPr lang="en-GB" altLang="nl-NL" dirty="0" err="1"/>
              <a:t>wel</a:t>
            </a:r>
            <a:r>
              <a:rPr lang="en-GB" altLang="nl-NL" dirty="0"/>
              <a:t> in </a:t>
            </a:r>
            <a:r>
              <a:rPr lang="en-GB" altLang="nl-NL" dirty="0" err="1"/>
              <a:t>aanmerking</a:t>
            </a:r>
            <a:r>
              <a:rPr lang="en-GB" altLang="nl-NL" dirty="0"/>
              <a:t> </a:t>
            </a:r>
            <a:r>
              <a:rPr lang="en-GB" altLang="nl-NL" dirty="0" err="1"/>
              <a:t>zouden</a:t>
            </a:r>
            <a:r>
              <a:rPr lang="en-GB" altLang="nl-NL" dirty="0"/>
              <a:t> </a:t>
            </a:r>
            <a:r>
              <a:rPr lang="en-GB" altLang="nl-NL" dirty="0" err="1"/>
              <a:t>komen</a:t>
            </a:r>
            <a:r>
              <a:rPr lang="en-GB" altLang="nl-NL" dirty="0"/>
              <a:t> </a:t>
            </a:r>
            <a:r>
              <a:rPr lang="en-GB" altLang="nl-NL" dirty="0" err="1"/>
              <a:t>voor</a:t>
            </a:r>
            <a:r>
              <a:rPr lang="en-GB" altLang="nl-NL" dirty="0"/>
              <a:t> </a:t>
            </a:r>
            <a:r>
              <a:rPr lang="en-GB" altLang="nl-NL" dirty="0" err="1"/>
              <a:t>behandeling</a:t>
            </a:r>
            <a:r>
              <a:rPr lang="en-GB" altLang="nl-NL" dirty="0"/>
              <a:t> met </a:t>
            </a:r>
            <a:r>
              <a:rPr lang="en-GB" altLang="nl-NL" dirty="0" err="1"/>
              <a:t>anticoagulantia</a:t>
            </a:r>
            <a:r>
              <a:rPr lang="en-GB" altLang="nl-NL" dirty="0"/>
              <a:t> (VKA of DOAC). Het </a:t>
            </a:r>
            <a:r>
              <a:rPr lang="en-GB" altLang="nl-NL" dirty="0" err="1"/>
              <a:t>lijkt</a:t>
            </a:r>
            <a:r>
              <a:rPr lang="en-GB" altLang="nl-NL" dirty="0"/>
              <a:t> </a:t>
            </a:r>
            <a:r>
              <a:rPr lang="en-GB" altLang="nl-NL" dirty="0" err="1"/>
              <a:t>dat</a:t>
            </a:r>
            <a:r>
              <a:rPr lang="en-GB" altLang="nl-NL" dirty="0"/>
              <a:t> </a:t>
            </a:r>
            <a:r>
              <a:rPr lang="en-GB" altLang="nl-NL" dirty="0" err="1"/>
              <a:t>dit</a:t>
            </a:r>
            <a:r>
              <a:rPr lang="en-GB" altLang="nl-NL" dirty="0"/>
              <a:t> </a:t>
            </a:r>
            <a:r>
              <a:rPr lang="en-GB" altLang="nl-NL" dirty="0" err="1"/>
              <a:t>vooral</a:t>
            </a:r>
            <a:r>
              <a:rPr lang="en-GB" altLang="nl-NL" dirty="0"/>
              <a:t> </a:t>
            </a:r>
            <a:r>
              <a:rPr lang="en-GB" altLang="nl-NL" dirty="0" err="1"/>
              <a:t>gebruikt</a:t>
            </a:r>
            <a:r>
              <a:rPr lang="en-GB" altLang="nl-NL" dirty="0"/>
              <a:t> </a:t>
            </a:r>
            <a:r>
              <a:rPr lang="en-GB" altLang="nl-NL" dirty="0" err="1"/>
              <a:t>wordt</a:t>
            </a:r>
            <a:r>
              <a:rPr lang="en-GB" altLang="nl-NL" dirty="0"/>
              <a:t> </a:t>
            </a:r>
            <a:r>
              <a:rPr lang="en-GB" altLang="nl-NL" dirty="0" err="1"/>
              <a:t>bij</a:t>
            </a:r>
            <a:r>
              <a:rPr lang="en-GB" altLang="nl-NL" dirty="0"/>
              <a:t> de </a:t>
            </a:r>
            <a:r>
              <a:rPr lang="en-GB" altLang="nl-NL" dirty="0" err="1"/>
              <a:t>broze</a:t>
            </a:r>
            <a:r>
              <a:rPr lang="en-GB" altLang="nl-NL" dirty="0"/>
              <a:t>/</a:t>
            </a:r>
            <a:r>
              <a:rPr lang="en-GB" altLang="nl-NL" dirty="0" err="1"/>
              <a:t>oude</a:t>
            </a:r>
            <a:r>
              <a:rPr lang="en-GB" altLang="nl-NL" dirty="0"/>
              <a:t> </a:t>
            </a:r>
            <a:r>
              <a:rPr lang="en-GB" altLang="nl-NL" dirty="0" err="1"/>
              <a:t>pt</a:t>
            </a:r>
            <a:r>
              <a:rPr lang="en-GB" altLang="nl-NL" dirty="0"/>
              <a:t> </a:t>
            </a:r>
            <a:r>
              <a:rPr lang="en-GB" altLang="nl-NL" dirty="0" err="1"/>
              <a:t>voor</a:t>
            </a:r>
            <a:r>
              <a:rPr lang="en-GB" altLang="nl-NL" dirty="0"/>
              <a:t> </a:t>
            </a:r>
            <a:r>
              <a:rPr lang="en-GB" altLang="nl-NL" dirty="0" err="1"/>
              <a:t>wie</a:t>
            </a:r>
            <a:r>
              <a:rPr lang="en-GB" altLang="nl-NL" dirty="0"/>
              <a:t> </a:t>
            </a:r>
            <a:r>
              <a:rPr lang="en-GB" altLang="nl-NL" dirty="0" err="1"/>
              <a:t>anticoagulantia</a:t>
            </a:r>
            <a:r>
              <a:rPr lang="en-GB" altLang="nl-NL" dirty="0"/>
              <a:t> </a:t>
            </a:r>
            <a:r>
              <a:rPr lang="en-GB" altLang="nl-NL" dirty="0" err="1"/>
              <a:t>te</a:t>
            </a:r>
            <a:r>
              <a:rPr lang="en-GB" altLang="nl-NL" dirty="0"/>
              <a:t> </a:t>
            </a:r>
            <a:r>
              <a:rPr lang="en-GB" altLang="nl-NL" dirty="0" err="1"/>
              <a:t>gevaarlijk</a:t>
            </a:r>
            <a:r>
              <a:rPr lang="en-GB" altLang="nl-NL" dirty="0"/>
              <a:t> </a:t>
            </a:r>
            <a:r>
              <a:rPr lang="en-GB" altLang="nl-NL" dirty="0" err="1"/>
              <a:t>geacht</a:t>
            </a:r>
            <a:r>
              <a:rPr lang="en-GB" altLang="nl-NL" dirty="0"/>
              <a:t> </a:t>
            </a:r>
            <a:r>
              <a:rPr lang="en-GB" altLang="nl-NL" dirty="0" err="1"/>
              <a:t>wordt</a:t>
            </a:r>
            <a:r>
              <a:rPr lang="en-GB" altLang="nl-NL" dirty="0"/>
              <a:t> </a:t>
            </a:r>
            <a:r>
              <a:rPr lang="en-GB" altLang="nl-NL" dirty="0" err="1"/>
              <a:t>v.w</a:t>
            </a:r>
            <a:r>
              <a:rPr lang="en-GB" altLang="nl-NL" dirty="0"/>
              <a:t>. </a:t>
            </a:r>
            <a:r>
              <a:rPr lang="en-GB" altLang="nl-NL" dirty="0" err="1"/>
              <a:t>bloedingsrisico’s</a:t>
            </a:r>
            <a:endParaRPr lang="en-GB" altLang="nl-NL" dirty="0"/>
          </a:p>
          <a:p>
            <a:pPr eaLnBrk="1" hangingPunct="1"/>
            <a:endParaRPr lang="en-GB" altLang="nl-NL" dirty="0"/>
          </a:p>
          <a:p>
            <a:pPr eaLnBrk="1" hangingPunct="1"/>
            <a:r>
              <a:rPr lang="en-GB" altLang="nl-NL" dirty="0" err="1"/>
              <a:t>Deze</a:t>
            </a:r>
            <a:r>
              <a:rPr lang="en-GB" altLang="nl-NL" dirty="0"/>
              <a:t> </a:t>
            </a:r>
            <a:r>
              <a:rPr lang="en-GB" altLang="nl-NL" dirty="0" err="1"/>
              <a:t>waarnemingen</a:t>
            </a:r>
            <a:r>
              <a:rPr lang="en-GB" altLang="nl-NL" dirty="0"/>
              <a:t> </a:t>
            </a:r>
            <a:r>
              <a:rPr lang="en-GB" altLang="nl-NL" dirty="0" err="1"/>
              <a:t>aan</a:t>
            </a:r>
            <a:r>
              <a:rPr lang="en-GB" altLang="nl-NL" dirty="0"/>
              <a:t> het begin van de </a:t>
            </a:r>
            <a:r>
              <a:rPr lang="en-GB" altLang="nl-NL" dirty="0" err="1"/>
              <a:t>eeuw</a:t>
            </a:r>
            <a:r>
              <a:rPr lang="en-GB" altLang="nl-NL" dirty="0"/>
              <a:t> </a:t>
            </a:r>
            <a:r>
              <a:rPr lang="en-GB" altLang="nl-NL" dirty="0" err="1"/>
              <a:t>hebben</a:t>
            </a:r>
            <a:r>
              <a:rPr lang="en-GB" altLang="nl-NL" dirty="0"/>
              <a:t> </a:t>
            </a:r>
            <a:r>
              <a:rPr lang="en-GB" altLang="nl-NL" dirty="0" err="1"/>
              <a:t>geleid</a:t>
            </a:r>
            <a:r>
              <a:rPr lang="en-GB" altLang="nl-NL" dirty="0"/>
              <a:t> tot </a:t>
            </a:r>
            <a:r>
              <a:rPr lang="en-GB" altLang="nl-NL" dirty="0" err="1"/>
              <a:t>hardere</a:t>
            </a:r>
            <a:r>
              <a:rPr lang="en-GB" altLang="nl-NL" dirty="0"/>
              <a:t> </a:t>
            </a:r>
            <a:r>
              <a:rPr lang="en-GB" altLang="nl-NL" dirty="0" err="1"/>
              <a:t>uitspraken</a:t>
            </a:r>
            <a:r>
              <a:rPr lang="en-GB" altLang="nl-NL" dirty="0"/>
              <a:t> in de </a:t>
            </a:r>
            <a:r>
              <a:rPr lang="en-GB" altLang="nl-NL" dirty="0" err="1"/>
              <a:t>richtlijnen</a:t>
            </a:r>
            <a:r>
              <a:rPr lang="en-GB" altLang="nl-NL" dirty="0"/>
              <a:t> </a:t>
            </a:r>
            <a:r>
              <a:rPr lang="en-GB" altLang="nl-NL" dirty="0" err="1"/>
              <a:t>dat</a:t>
            </a:r>
            <a:r>
              <a:rPr lang="en-GB" altLang="nl-NL" dirty="0"/>
              <a:t> </a:t>
            </a:r>
            <a:r>
              <a:rPr lang="en-GB" altLang="nl-NL" dirty="0" err="1"/>
              <a:t>aspirine</a:t>
            </a:r>
            <a:r>
              <a:rPr lang="en-GB" altLang="nl-NL" dirty="0"/>
              <a:t>/</a:t>
            </a:r>
            <a:r>
              <a:rPr lang="en-GB" altLang="nl-NL" dirty="0" err="1"/>
              <a:t>ascal</a:t>
            </a:r>
            <a:r>
              <a:rPr lang="en-GB" altLang="nl-NL" dirty="0"/>
              <a:t> </a:t>
            </a:r>
            <a:r>
              <a:rPr lang="en-GB" altLang="nl-NL" dirty="0" err="1"/>
              <a:t>echt</a:t>
            </a:r>
            <a:r>
              <a:rPr lang="en-GB" altLang="nl-NL" dirty="0"/>
              <a:t> </a:t>
            </a:r>
            <a:r>
              <a:rPr lang="en-GB" altLang="nl-NL" dirty="0" err="1"/>
              <a:t>inferieur</a:t>
            </a:r>
            <a:r>
              <a:rPr lang="en-GB" altLang="nl-NL" dirty="0"/>
              <a:t> is </a:t>
            </a:r>
            <a:r>
              <a:rPr lang="en-GB" altLang="nl-NL" dirty="0" err="1"/>
              <a:t>aan</a:t>
            </a:r>
            <a:r>
              <a:rPr lang="en-GB" altLang="nl-NL" dirty="0"/>
              <a:t> </a:t>
            </a:r>
            <a:r>
              <a:rPr lang="en-GB" altLang="nl-NL" dirty="0" err="1"/>
              <a:t>anticoagulantia</a:t>
            </a:r>
            <a:r>
              <a:rPr lang="en-GB" altLang="nl-NL" dirty="0"/>
              <a:t> en </a:t>
            </a:r>
            <a:r>
              <a:rPr lang="en-GB" altLang="nl-NL" dirty="0" err="1"/>
              <a:t>i.p</a:t>
            </a:r>
            <a:r>
              <a:rPr lang="en-GB" altLang="nl-NL" dirty="0"/>
              <a:t>. </a:t>
            </a:r>
            <a:r>
              <a:rPr lang="en-GB" altLang="nl-NL" dirty="0" err="1"/>
              <a:t>niet</a:t>
            </a:r>
            <a:r>
              <a:rPr lang="en-GB" altLang="nl-NL" dirty="0"/>
              <a:t> </a:t>
            </a:r>
            <a:r>
              <a:rPr lang="en-GB" altLang="nl-NL" dirty="0" err="1"/>
              <a:t>gebruikt</a:t>
            </a:r>
            <a:r>
              <a:rPr lang="en-GB" altLang="nl-NL" dirty="0"/>
              <a:t> </a:t>
            </a:r>
            <a:r>
              <a:rPr lang="en-GB" altLang="nl-NL" dirty="0" err="1"/>
              <a:t>moet</a:t>
            </a:r>
            <a:r>
              <a:rPr lang="en-GB" altLang="nl-NL" dirty="0"/>
              <a:t> </a:t>
            </a:r>
            <a:r>
              <a:rPr lang="en-GB" altLang="nl-NL" dirty="0" err="1"/>
              <a:t>worden</a:t>
            </a:r>
            <a:r>
              <a:rPr lang="en-GB" altLang="nl-NL" dirty="0"/>
              <a:t>. </a:t>
            </a:r>
            <a:r>
              <a:rPr lang="en-GB" altLang="nl-NL" dirty="0" err="1"/>
              <a:t>Toch</a:t>
            </a:r>
            <a:r>
              <a:rPr lang="en-GB" altLang="nl-NL" dirty="0"/>
              <a:t> </a:t>
            </a:r>
            <a:r>
              <a:rPr lang="en-GB" altLang="nl-NL" dirty="0" err="1"/>
              <a:t>lijkt</a:t>
            </a:r>
            <a:r>
              <a:rPr lang="en-GB" altLang="nl-NL" dirty="0"/>
              <a:t> het </a:t>
            </a:r>
            <a:r>
              <a:rPr lang="en-GB" altLang="nl-NL" dirty="0" err="1"/>
              <a:t>erop</a:t>
            </a:r>
            <a:r>
              <a:rPr lang="en-GB" altLang="nl-NL" dirty="0"/>
              <a:t> </a:t>
            </a:r>
            <a:r>
              <a:rPr lang="en-GB" altLang="nl-NL" dirty="0" err="1"/>
              <a:t>dat</a:t>
            </a:r>
            <a:r>
              <a:rPr lang="en-GB" altLang="nl-NL" dirty="0"/>
              <a:t> </a:t>
            </a:r>
            <a:r>
              <a:rPr lang="en-GB" altLang="nl-NL" dirty="0" err="1"/>
              <a:t>dat</a:t>
            </a:r>
            <a:r>
              <a:rPr lang="en-GB" altLang="nl-NL" dirty="0"/>
              <a:t> in 2011-2013 </a:t>
            </a:r>
            <a:r>
              <a:rPr lang="en-GB" altLang="nl-NL" dirty="0" err="1"/>
              <a:t>nog</a:t>
            </a:r>
            <a:r>
              <a:rPr lang="en-GB" altLang="nl-NL" dirty="0"/>
              <a:t> </a:t>
            </a:r>
            <a:r>
              <a:rPr lang="en-GB" altLang="nl-NL" dirty="0" err="1"/>
              <a:t>niet</a:t>
            </a:r>
            <a:r>
              <a:rPr lang="en-GB" altLang="nl-NL" dirty="0"/>
              <a:t> tot </a:t>
            </a:r>
            <a:r>
              <a:rPr lang="en-GB" altLang="nl-NL" dirty="0" err="1"/>
              <a:t>een</a:t>
            </a:r>
            <a:r>
              <a:rPr lang="en-GB" altLang="nl-NL" dirty="0"/>
              <a:t> </a:t>
            </a:r>
            <a:r>
              <a:rPr lang="en-GB" altLang="nl-NL" dirty="0" err="1"/>
              <a:t>wezenlijke</a:t>
            </a:r>
            <a:r>
              <a:rPr lang="en-GB" altLang="nl-NL" dirty="0"/>
              <a:t> </a:t>
            </a:r>
            <a:r>
              <a:rPr lang="en-GB" altLang="nl-NL" dirty="0" err="1"/>
              <a:t>verschuiving</a:t>
            </a:r>
            <a:r>
              <a:rPr lang="en-GB" altLang="nl-NL" dirty="0"/>
              <a:t> </a:t>
            </a:r>
            <a:r>
              <a:rPr lang="en-GB" altLang="nl-NL" dirty="0" err="1"/>
              <a:t>geleid</a:t>
            </a:r>
            <a:r>
              <a:rPr lang="en-GB" altLang="nl-NL" dirty="0"/>
              <a:t> </a:t>
            </a:r>
            <a:r>
              <a:rPr lang="en-GB" altLang="nl-NL" dirty="0" err="1"/>
              <a:t>heeft</a:t>
            </a:r>
            <a:r>
              <a:rPr lang="en-GB" altLang="nl-NL" dirty="0"/>
              <a:t> (NL </a:t>
            </a:r>
            <a:r>
              <a:rPr lang="en-GB" altLang="nl-NL" dirty="0" err="1"/>
              <a:t>ptn</a:t>
            </a:r>
            <a:r>
              <a:rPr lang="en-GB" altLang="nl-NL" dirty="0"/>
              <a:t> </a:t>
            </a:r>
            <a:r>
              <a:rPr lang="en-GB" altLang="nl-NL" dirty="0" err="1"/>
              <a:t>maakten</a:t>
            </a:r>
            <a:r>
              <a:rPr lang="en-GB" altLang="nl-NL" dirty="0"/>
              <a:t> </a:t>
            </a:r>
            <a:r>
              <a:rPr lang="en-GB" altLang="nl-NL" dirty="0" err="1"/>
              <a:t>wel</a:t>
            </a:r>
            <a:r>
              <a:rPr lang="en-GB" altLang="nl-NL" dirty="0"/>
              <a:t> </a:t>
            </a:r>
            <a:r>
              <a:rPr lang="en-GB" altLang="nl-NL" dirty="0" err="1"/>
              <a:t>deel</a:t>
            </a:r>
            <a:r>
              <a:rPr lang="en-GB" altLang="nl-NL" dirty="0"/>
              <a:t> </a:t>
            </a:r>
            <a:r>
              <a:rPr lang="en-GB" altLang="nl-NL" dirty="0" err="1"/>
              <a:t>uit</a:t>
            </a:r>
            <a:r>
              <a:rPr lang="en-GB" altLang="nl-NL" dirty="0"/>
              <a:t> van </a:t>
            </a:r>
            <a:r>
              <a:rPr lang="en-GB" altLang="nl-NL" dirty="0" err="1"/>
              <a:t>beide</a:t>
            </a:r>
            <a:r>
              <a:rPr lang="en-GB" altLang="nl-NL" dirty="0"/>
              <a:t> </a:t>
            </a:r>
            <a:r>
              <a:rPr lang="en-GB" altLang="nl-NL" dirty="0" err="1"/>
              <a:t>cohorten</a:t>
            </a:r>
            <a:r>
              <a:rPr lang="en-GB" altLang="nl-NL" dirty="0"/>
              <a:t>, maar </a:t>
            </a:r>
            <a:r>
              <a:rPr lang="en-GB" altLang="nl-NL" dirty="0" err="1"/>
              <a:t>er</a:t>
            </a:r>
            <a:r>
              <a:rPr lang="en-GB" altLang="nl-NL" dirty="0"/>
              <a:t> is </a:t>
            </a:r>
            <a:r>
              <a:rPr lang="en-GB" altLang="nl-NL" dirty="0" err="1"/>
              <a:t>geen</a:t>
            </a:r>
            <a:r>
              <a:rPr lang="en-GB" altLang="nl-NL" dirty="0"/>
              <a:t> data </a:t>
            </a:r>
            <a:r>
              <a:rPr lang="en-GB" altLang="nl-NL" dirty="0" err="1"/>
              <a:t>alleen</a:t>
            </a:r>
            <a:r>
              <a:rPr lang="en-GB" altLang="nl-NL" dirty="0"/>
              <a:t> over NL </a:t>
            </a:r>
            <a:r>
              <a:rPr lang="en-GB" altLang="nl-NL" dirty="0" err="1"/>
              <a:t>ptn</a:t>
            </a:r>
            <a:r>
              <a:rPr lang="en-GB" altLang="nl-NL" dirty="0"/>
              <a:t>).</a:t>
            </a:r>
          </a:p>
        </p:txBody>
      </p:sp>
    </p:spTree>
    <p:extLst>
      <p:ext uri="{BB962C8B-B14F-4D97-AF65-F5344CB8AC3E}">
        <p14:creationId xmlns:p14="http://schemas.microsoft.com/office/powerpoint/2010/main" val="166091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Dat</a:t>
            </a:r>
            <a:r>
              <a:rPr lang="en-US" dirty="0"/>
              <a:t> is </a:t>
            </a:r>
            <a:r>
              <a:rPr lang="en-US" dirty="0" err="1"/>
              <a:t>echter</a:t>
            </a:r>
            <a:r>
              <a:rPr lang="en-US" dirty="0"/>
              <a:t> </a:t>
            </a:r>
            <a:r>
              <a:rPr lang="en-US" dirty="0" err="1"/>
              <a:t>onterecht</a:t>
            </a:r>
            <a:r>
              <a:rPr lang="en-US" dirty="0"/>
              <a:t>.</a:t>
            </a:r>
          </a:p>
          <a:p>
            <a:endParaRPr lang="en-US" dirty="0"/>
          </a:p>
          <a:p>
            <a:pPr marL="228600" indent="-228600">
              <a:buAutoNum type="alphaUcPeriod"/>
            </a:pPr>
            <a:r>
              <a:rPr lang="en-US" dirty="0" err="1"/>
              <a:t>Ascal</a:t>
            </a:r>
            <a:r>
              <a:rPr lang="en-US" dirty="0"/>
              <a:t>/</a:t>
            </a:r>
            <a:r>
              <a:rPr lang="en-US" dirty="0" err="1"/>
              <a:t>aspirine</a:t>
            </a:r>
            <a:r>
              <a:rPr lang="en-US" dirty="0"/>
              <a:t> is </a:t>
            </a:r>
            <a:r>
              <a:rPr lang="en-US" dirty="0" err="1"/>
              <a:t>écht</a:t>
            </a:r>
            <a:r>
              <a:rPr lang="en-US" dirty="0"/>
              <a:t> </a:t>
            </a:r>
            <a:r>
              <a:rPr lang="en-US" dirty="0" err="1"/>
              <a:t>veel</a:t>
            </a:r>
            <a:r>
              <a:rPr lang="en-US" dirty="0"/>
              <a:t> minder </a:t>
            </a:r>
            <a:r>
              <a:rPr lang="en-US" dirty="0" err="1"/>
              <a:t>effectief</a:t>
            </a:r>
            <a:r>
              <a:rPr lang="en-US" dirty="0"/>
              <a:t> </a:t>
            </a:r>
            <a:r>
              <a:rPr lang="en-US" dirty="0" err="1"/>
              <a:t>dan</a:t>
            </a:r>
            <a:r>
              <a:rPr lang="en-US" dirty="0"/>
              <a:t> VKA of DOAC.</a:t>
            </a:r>
          </a:p>
          <a:p>
            <a:pPr marL="228600" indent="-228600">
              <a:buAutoNum type="alphaUcPeriod"/>
            </a:pPr>
            <a:r>
              <a:rPr lang="en-US" dirty="0"/>
              <a:t>Juist in die </a:t>
            </a:r>
            <a:r>
              <a:rPr lang="en-US" dirty="0" err="1"/>
              <a:t>oudere</a:t>
            </a:r>
            <a:r>
              <a:rPr lang="en-US" dirty="0"/>
              <a:t> </a:t>
            </a:r>
            <a:r>
              <a:rPr lang="en-US" dirty="0" err="1"/>
              <a:t>populatie</a:t>
            </a:r>
            <a:r>
              <a:rPr lang="en-US" dirty="0"/>
              <a:t> </a:t>
            </a:r>
            <a:r>
              <a:rPr lang="en-US" dirty="0" err="1"/>
              <a:t>zijn</a:t>
            </a:r>
            <a:r>
              <a:rPr lang="en-US" dirty="0"/>
              <a:t> de </a:t>
            </a:r>
            <a:r>
              <a:rPr lang="en-US" dirty="0" err="1"/>
              <a:t>bloedingsrisico’s</a:t>
            </a:r>
            <a:r>
              <a:rPr lang="en-US" dirty="0"/>
              <a:t> van </a:t>
            </a:r>
            <a:r>
              <a:rPr lang="en-US" dirty="0" err="1"/>
              <a:t>ascal</a:t>
            </a:r>
            <a:r>
              <a:rPr lang="en-US" dirty="0"/>
              <a:t>/</a:t>
            </a:r>
            <a:r>
              <a:rPr lang="en-US" dirty="0" err="1"/>
              <a:t>aspirine</a:t>
            </a:r>
            <a:r>
              <a:rPr lang="en-US" dirty="0"/>
              <a:t> </a:t>
            </a:r>
            <a:r>
              <a:rPr lang="en-US" dirty="0" err="1"/>
              <a:t>vrij</a:t>
            </a:r>
            <a:r>
              <a:rPr lang="en-US" dirty="0"/>
              <a:t> </a:t>
            </a:r>
            <a:r>
              <a:rPr lang="en-US" dirty="0" err="1"/>
              <a:t>hoog</a:t>
            </a:r>
            <a:r>
              <a:rPr lang="en-US" dirty="0"/>
              <a:t> en </a:t>
            </a:r>
            <a:r>
              <a:rPr lang="en-US" dirty="0" err="1"/>
              <a:t>bijna</a:t>
            </a:r>
            <a:r>
              <a:rPr lang="en-US" dirty="0"/>
              <a:t> net zo </a:t>
            </a:r>
            <a:r>
              <a:rPr lang="en-US" dirty="0" err="1"/>
              <a:t>hoog</a:t>
            </a:r>
            <a:r>
              <a:rPr lang="en-US" dirty="0"/>
              <a:t> </a:t>
            </a:r>
            <a:r>
              <a:rPr lang="en-US" dirty="0" err="1"/>
              <a:t>als</a:t>
            </a:r>
            <a:r>
              <a:rPr lang="en-US" dirty="0"/>
              <a:t> VKA. </a:t>
            </a:r>
            <a:r>
              <a:rPr lang="en-US" dirty="0" err="1"/>
              <a:t>Zie</a:t>
            </a:r>
            <a:r>
              <a:rPr lang="en-US" dirty="0"/>
              <a:t> de </a:t>
            </a:r>
            <a:r>
              <a:rPr lang="en-US" dirty="0" err="1"/>
              <a:t>Engelse</a:t>
            </a:r>
            <a:r>
              <a:rPr lang="en-US" dirty="0"/>
              <a:t> BAFTA </a:t>
            </a:r>
            <a:r>
              <a:rPr lang="en-US" dirty="0" err="1"/>
              <a:t>studie</a:t>
            </a:r>
            <a:r>
              <a:rPr lang="en-US" dirty="0"/>
              <a:t> </a:t>
            </a:r>
            <a:r>
              <a:rPr lang="en-US" dirty="0" err="1"/>
              <a:t>bij</a:t>
            </a:r>
            <a:r>
              <a:rPr lang="en-US" dirty="0"/>
              <a:t> </a:t>
            </a:r>
            <a:r>
              <a:rPr lang="en-US" dirty="0" err="1"/>
              <a:t>ptn</a:t>
            </a:r>
            <a:r>
              <a:rPr lang="en-US" dirty="0"/>
              <a:t> met AF die 75 </a:t>
            </a:r>
            <a:r>
              <a:rPr lang="en-US" dirty="0" err="1"/>
              <a:t>jr</a:t>
            </a:r>
            <a:r>
              <a:rPr lang="en-US" dirty="0"/>
              <a:t> of </a:t>
            </a:r>
            <a:r>
              <a:rPr lang="en-US" dirty="0" err="1"/>
              <a:t>ouder</a:t>
            </a:r>
            <a:r>
              <a:rPr lang="en-US" dirty="0"/>
              <a:t> </a:t>
            </a:r>
            <a:r>
              <a:rPr lang="en-US" dirty="0" err="1"/>
              <a:t>waren</a:t>
            </a:r>
            <a:r>
              <a:rPr lang="en-US" dirty="0"/>
              <a:t>. </a:t>
            </a:r>
            <a:r>
              <a:rPr lang="en-US" dirty="0" err="1"/>
              <a:t>Ernstige</a:t>
            </a:r>
            <a:r>
              <a:rPr lang="en-US" dirty="0"/>
              <a:t> </a:t>
            </a:r>
            <a:r>
              <a:rPr lang="en-US" dirty="0" err="1"/>
              <a:t>bloedingen</a:t>
            </a:r>
            <a:r>
              <a:rPr lang="en-US" dirty="0"/>
              <a:t> met </a:t>
            </a:r>
            <a:r>
              <a:rPr lang="en-US" dirty="0" err="1"/>
              <a:t>aspirine</a:t>
            </a:r>
            <a:r>
              <a:rPr lang="en-US" dirty="0"/>
              <a:t> net zo </a:t>
            </a:r>
            <a:r>
              <a:rPr lang="en-US" dirty="0" err="1"/>
              <a:t>hoog</a:t>
            </a:r>
            <a:r>
              <a:rPr lang="en-US" dirty="0"/>
              <a:t> </a:t>
            </a:r>
            <a:r>
              <a:rPr lang="en-US" dirty="0" err="1"/>
              <a:t>als</a:t>
            </a:r>
            <a:r>
              <a:rPr lang="en-US" dirty="0"/>
              <a:t> </a:t>
            </a:r>
            <a:r>
              <a:rPr lang="en-US" dirty="0" err="1"/>
              <a:t>bij</a:t>
            </a:r>
            <a:r>
              <a:rPr lang="en-US" dirty="0"/>
              <a:t> VKA en </a:t>
            </a:r>
            <a:r>
              <a:rPr lang="en-US" dirty="0" err="1"/>
              <a:t>wel</a:t>
            </a:r>
            <a:r>
              <a:rPr lang="en-US" dirty="0"/>
              <a:t> </a:t>
            </a:r>
            <a:r>
              <a:rPr lang="en-US" dirty="0" err="1"/>
              <a:t>veel</a:t>
            </a:r>
            <a:r>
              <a:rPr lang="en-US" dirty="0"/>
              <a:t> minder </a:t>
            </a:r>
            <a:r>
              <a:rPr lang="en-US" dirty="0" err="1"/>
              <a:t>bescherming</a:t>
            </a:r>
            <a:r>
              <a:rPr lang="en-US" dirty="0"/>
              <a:t> </a:t>
            </a:r>
            <a:r>
              <a:rPr lang="en-US" dirty="0" err="1"/>
              <a:t>tegen</a:t>
            </a:r>
            <a:r>
              <a:rPr lang="en-US" dirty="0"/>
              <a:t> </a:t>
            </a:r>
            <a:r>
              <a:rPr lang="en-US" dirty="0" err="1"/>
              <a:t>herseninfarct</a:t>
            </a:r>
            <a:r>
              <a:rPr lang="en-US" dirty="0"/>
              <a:t>.</a:t>
            </a:r>
          </a:p>
          <a:p>
            <a:pPr marL="228600" indent="-228600">
              <a:buAutoNum type="alphaUcPeriod"/>
            </a:pPr>
            <a:endParaRPr lang="en-US" dirty="0"/>
          </a:p>
          <a:p>
            <a:pPr marL="0" indent="0">
              <a:buNone/>
            </a:pPr>
            <a:r>
              <a:rPr lang="en-US" dirty="0" err="1"/>
              <a:t>Dus</a:t>
            </a:r>
            <a:r>
              <a:rPr lang="en-US" dirty="0"/>
              <a:t> </a:t>
            </a:r>
            <a:r>
              <a:rPr lang="en-US" dirty="0" err="1"/>
              <a:t>precies</a:t>
            </a:r>
            <a:r>
              <a:rPr lang="en-US" dirty="0"/>
              <a:t> de </a:t>
            </a:r>
            <a:r>
              <a:rPr lang="en-US" dirty="0" err="1"/>
              <a:t>reden</a:t>
            </a:r>
            <a:r>
              <a:rPr lang="en-US" dirty="0"/>
              <a:t> </a:t>
            </a:r>
            <a:r>
              <a:rPr lang="en-US" dirty="0" err="1"/>
              <a:t>waarvoor</a:t>
            </a:r>
            <a:r>
              <a:rPr lang="en-US" dirty="0"/>
              <a:t> </a:t>
            </a:r>
            <a:r>
              <a:rPr lang="en-US" dirty="0" err="1"/>
              <a:t>dit</a:t>
            </a:r>
            <a:r>
              <a:rPr lang="en-US" dirty="0"/>
              <a:t> </a:t>
            </a:r>
            <a:r>
              <a:rPr lang="en-US" dirty="0" err="1"/>
              <a:t>bij</a:t>
            </a:r>
            <a:r>
              <a:rPr lang="en-US" dirty="0"/>
              <a:t> de </a:t>
            </a:r>
            <a:r>
              <a:rPr lang="en-US" dirty="0" err="1"/>
              <a:t>oudere</a:t>
            </a:r>
            <a:r>
              <a:rPr lang="en-US" dirty="0"/>
              <a:t>/</a:t>
            </a:r>
            <a:r>
              <a:rPr lang="en-US" dirty="0" err="1"/>
              <a:t>broze</a:t>
            </a:r>
            <a:r>
              <a:rPr lang="en-US" dirty="0"/>
              <a:t> </a:t>
            </a:r>
            <a:r>
              <a:rPr lang="en-US" dirty="0" err="1"/>
              <a:t>pt</a:t>
            </a:r>
            <a:r>
              <a:rPr lang="en-US" dirty="0"/>
              <a:t> </a:t>
            </a:r>
            <a:r>
              <a:rPr lang="en-US" dirty="0" err="1"/>
              <a:t>gebruikt</a:t>
            </a:r>
            <a:r>
              <a:rPr lang="en-US" dirty="0"/>
              <a:t> </a:t>
            </a:r>
            <a:r>
              <a:rPr lang="en-US" dirty="0" err="1"/>
              <a:t>wordt</a:t>
            </a:r>
            <a:r>
              <a:rPr lang="en-US" dirty="0"/>
              <a:t> (lager </a:t>
            </a:r>
            <a:r>
              <a:rPr lang="en-US" dirty="0" err="1"/>
              <a:t>bloedingsrisico</a:t>
            </a:r>
            <a:r>
              <a:rPr lang="en-US" dirty="0"/>
              <a:t>) </a:t>
            </a:r>
            <a:r>
              <a:rPr lang="en-US" dirty="0" err="1"/>
              <a:t>gaat</a:t>
            </a:r>
            <a:r>
              <a:rPr lang="en-US" dirty="0"/>
              <a:t> </a:t>
            </a:r>
            <a:r>
              <a:rPr lang="en-US" dirty="0" err="1"/>
              <a:t>eigenlijk</a:t>
            </a:r>
            <a:r>
              <a:rPr lang="en-US" dirty="0"/>
              <a:t> </a:t>
            </a:r>
            <a:r>
              <a:rPr lang="en-US" dirty="0" err="1"/>
              <a:t>niet</a:t>
            </a:r>
            <a:r>
              <a:rPr lang="en-US" dirty="0"/>
              <a:t> op </a:t>
            </a:r>
            <a:r>
              <a:rPr lang="en-US" dirty="0" err="1"/>
              <a:t>bij</a:t>
            </a:r>
            <a:r>
              <a:rPr lang="en-US" dirty="0"/>
              <a:t> </a:t>
            </a:r>
            <a:r>
              <a:rPr lang="en-US" dirty="0" err="1"/>
              <a:t>deze</a:t>
            </a:r>
            <a:r>
              <a:rPr lang="en-US" dirty="0"/>
              <a:t> </a:t>
            </a:r>
            <a:r>
              <a:rPr lang="en-US" dirty="0" err="1"/>
              <a:t>oudere</a:t>
            </a:r>
            <a:r>
              <a:rPr lang="en-US" dirty="0"/>
              <a:t> </a:t>
            </a:r>
            <a:r>
              <a:rPr lang="en-US" dirty="0" err="1"/>
              <a:t>populatie</a:t>
            </a:r>
            <a:r>
              <a:rPr lang="en-US" dirty="0"/>
              <a:t>.</a:t>
            </a:r>
          </a:p>
          <a:p>
            <a:pPr marL="0" indent="0">
              <a:buNone/>
            </a:pPr>
            <a:r>
              <a:rPr lang="en-US" dirty="0"/>
              <a:t>De ESC </a:t>
            </a:r>
            <a:r>
              <a:rPr lang="en-US" dirty="0" err="1"/>
              <a:t>richtlijn</a:t>
            </a:r>
            <a:r>
              <a:rPr lang="en-US" dirty="0"/>
              <a:t> </a:t>
            </a:r>
            <a:r>
              <a:rPr lang="en-US" dirty="0" err="1"/>
              <a:t>stelt</a:t>
            </a:r>
            <a:r>
              <a:rPr lang="en-US" dirty="0"/>
              <a:t> </a:t>
            </a:r>
            <a:r>
              <a:rPr lang="en-US" dirty="0" err="1"/>
              <a:t>daarom</a:t>
            </a:r>
            <a:r>
              <a:rPr lang="en-US" dirty="0"/>
              <a:t> </a:t>
            </a:r>
            <a:r>
              <a:rPr lang="en-US" dirty="0" err="1"/>
              <a:t>ook</a:t>
            </a:r>
            <a:r>
              <a:rPr lang="en-US" dirty="0"/>
              <a:t>: </a:t>
            </a:r>
            <a:r>
              <a:rPr lang="en-US" dirty="0" err="1"/>
              <a:t>als</a:t>
            </a:r>
            <a:r>
              <a:rPr lang="en-US" dirty="0"/>
              <a:t> </a:t>
            </a:r>
            <a:r>
              <a:rPr lang="en-US" dirty="0" err="1"/>
              <a:t>je</a:t>
            </a:r>
            <a:r>
              <a:rPr lang="en-US" dirty="0"/>
              <a:t> </a:t>
            </a:r>
            <a:r>
              <a:rPr lang="en-US" dirty="0" err="1"/>
              <a:t>gaat</a:t>
            </a:r>
            <a:r>
              <a:rPr lang="en-US" dirty="0"/>
              <a:t> </a:t>
            </a:r>
            <a:r>
              <a:rPr lang="en-US" dirty="0" err="1"/>
              <a:t>antistollen</a:t>
            </a:r>
            <a:r>
              <a:rPr lang="en-US" dirty="0"/>
              <a:t>: </a:t>
            </a:r>
            <a:r>
              <a:rPr lang="en-US" dirty="0" err="1"/>
              <a:t>geen</a:t>
            </a:r>
            <a:r>
              <a:rPr lang="en-US" dirty="0"/>
              <a:t> </a:t>
            </a:r>
            <a:r>
              <a:rPr lang="en-US" dirty="0" err="1"/>
              <a:t>aspirine</a:t>
            </a:r>
            <a:r>
              <a:rPr lang="en-US" dirty="0"/>
              <a:t>, </a:t>
            </a:r>
            <a:r>
              <a:rPr lang="en-US" dirty="0" err="1"/>
              <a:t>liefst</a:t>
            </a:r>
            <a:r>
              <a:rPr lang="en-US" dirty="0"/>
              <a:t> DOAC, </a:t>
            </a:r>
            <a:r>
              <a:rPr lang="en-US" dirty="0" err="1"/>
              <a:t>anders</a:t>
            </a:r>
            <a:r>
              <a:rPr lang="en-US" dirty="0"/>
              <a:t> VKA. En </a:t>
            </a:r>
            <a:r>
              <a:rPr lang="en-US" dirty="0" err="1"/>
              <a:t>áls</a:t>
            </a:r>
            <a:r>
              <a:rPr lang="en-US" dirty="0"/>
              <a:t> het </a:t>
            </a:r>
            <a:r>
              <a:rPr lang="en-US" dirty="0" err="1"/>
              <a:t>bloedingsrisico</a:t>
            </a:r>
            <a:r>
              <a:rPr lang="en-US" dirty="0"/>
              <a:t> </a:t>
            </a:r>
            <a:r>
              <a:rPr lang="en-US" dirty="0" err="1"/>
              <a:t>te</a:t>
            </a:r>
            <a:r>
              <a:rPr lang="en-US" dirty="0"/>
              <a:t> </a:t>
            </a:r>
            <a:r>
              <a:rPr lang="en-US" dirty="0" err="1"/>
              <a:t>hoog</a:t>
            </a:r>
            <a:r>
              <a:rPr lang="en-US" dirty="0"/>
              <a:t> </a:t>
            </a:r>
            <a:r>
              <a:rPr lang="en-US" dirty="0" err="1"/>
              <a:t>wordt</a:t>
            </a:r>
            <a:r>
              <a:rPr lang="en-US" dirty="0"/>
              <a:t> </a:t>
            </a:r>
            <a:r>
              <a:rPr lang="en-US" dirty="0" err="1"/>
              <a:t>geacht</a:t>
            </a:r>
            <a:r>
              <a:rPr lang="en-US" dirty="0"/>
              <a:t>, </a:t>
            </a:r>
            <a:r>
              <a:rPr lang="en-US" dirty="0" err="1"/>
              <a:t>dan</a:t>
            </a:r>
            <a:r>
              <a:rPr lang="en-US" dirty="0"/>
              <a:t> </a:t>
            </a:r>
            <a:r>
              <a:rPr lang="en-US" dirty="0" err="1"/>
              <a:t>kan</a:t>
            </a:r>
            <a:r>
              <a:rPr lang="en-US" dirty="0"/>
              <a:t> </a:t>
            </a:r>
            <a:r>
              <a:rPr lang="en-US" dirty="0" err="1"/>
              <a:t>je</a:t>
            </a:r>
            <a:r>
              <a:rPr lang="en-US" dirty="0"/>
              <a:t> </a:t>
            </a:r>
            <a:r>
              <a:rPr lang="en-US" dirty="0" err="1"/>
              <a:t>beter</a:t>
            </a:r>
            <a:r>
              <a:rPr lang="en-US" dirty="0"/>
              <a:t> </a:t>
            </a:r>
            <a:r>
              <a:rPr lang="en-US" dirty="0" err="1"/>
              <a:t>niks</a:t>
            </a:r>
            <a:r>
              <a:rPr lang="en-US" dirty="0"/>
              <a:t> </a:t>
            </a:r>
            <a:r>
              <a:rPr lang="en-US" dirty="0" err="1"/>
              <a:t>geven</a:t>
            </a:r>
            <a:r>
              <a:rPr lang="en-US" dirty="0"/>
              <a:t> </a:t>
            </a:r>
            <a:r>
              <a:rPr lang="en-US" dirty="0" err="1"/>
              <a:t>dan</a:t>
            </a:r>
            <a:r>
              <a:rPr lang="en-US" dirty="0"/>
              <a:t> </a:t>
            </a:r>
            <a:r>
              <a:rPr lang="en-US" dirty="0" err="1"/>
              <a:t>een</a:t>
            </a:r>
            <a:r>
              <a:rPr lang="en-US" dirty="0"/>
              <a:t> </a:t>
            </a:r>
            <a:r>
              <a:rPr lang="en-US" dirty="0" err="1"/>
              <a:t>aspirine</a:t>
            </a:r>
            <a:r>
              <a:rPr lang="en-US" dirty="0"/>
              <a:t>. </a:t>
            </a:r>
            <a:r>
              <a:rPr lang="en-US" dirty="0" err="1"/>
              <a:t>I.p</a:t>
            </a:r>
            <a:r>
              <a:rPr lang="en-US" dirty="0"/>
              <a:t>. </a:t>
            </a:r>
            <a:r>
              <a:rPr lang="en-US" dirty="0" err="1"/>
              <a:t>vrijwel</a:t>
            </a:r>
            <a:r>
              <a:rPr lang="en-US" dirty="0"/>
              <a:t> </a:t>
            </a:r>
            <a:r>
              <a:rPr lang="en-US" dirty="0" err="1"/>
              <a:t>altijd</a:t>
            </a:r>
            <a:r>
              <a:rPr lang="en-US" dirty="0"/>
              <a:t> </a:t>
            </a:r>
            <a:r>
              <a:rPr lang="en-US" dirty="0" err="1"/>
              <a:t>wél</a:t>
            </a:r>
            <a:r>
              <a:rPr lang="en-US" dirty="0"/>
              <a:t> </a:t>
            </a:r>
            <a:r>
              <a:rPr lang="en-US" dirty="0" err="1"/>
              <a:t>anticoagulantia</a:t>
            </a:r>
            <a:r>
              <a:rPr lang="en-US" dirty="0"/>
              <a:t> </a:t>
            </a:r>
            <a:r>
              <a:rPr lang="en-US" dirty="0" err="1"/>
              <a:t>geven</a:t>
            </a:r>
            <a:r>
              <a:rPr lang="en-US" dirty="0"/>
              <a:t> </a:t>
            </a:r>
            <a:r>
              <a:rPr lang="en-US" dirty="0" err="1"/>
              <a:t>indien</a:t>
            </a:r>
            <a:r>
              <a:rPr lang="en-US" dirty="0"/>
              <a:t> CHA2DS2-VASc score 2 of </a:t>
            </a:r>
            <a:r>
              <a:rPr lang="en-US" dirty="0" err="1"/>
              <a:t>hoger</a:t>
            </a:r>
            <a:r>
              <a:rPr lang="en-US" dirty="0"/>
              <a:t>. </a:t>
            </a:r>
            <a:r>
              <a:rPr lang="en-US" dirty="0" err="1"/>
              <a:t>Bv</a:t>
            </a:r>
            <a:r>
              <a:rPr lang="en-US" dirty="0"/>
              <a:t> </a:t>
            </a:r>
            <a:r>
              <a:rPr lang="en-US" dirty="0" err="1"/>
              <a:t>t.a.v</a:t>
            </a:r>
            <a:r>
              <a:rPr lang="en-US" dirty="0"/>
              <a:t>. </a:t>
            </a:r>
            <a:r>
              <a:rPr lang="en-US" dirty="0" err="1"/>
              <a:t>valneiging</a:t>
            </a:r>
            <a:r>
              <a:rPr lang="en-US" dirty="0"/>
              <a:t>. </a:t>
            </a:r>
            <a:r>
              <a:rPr lang="en-US" dirty="0" err="1"/>
              <a:t>Daar</a:t>
            </a:r>
            <a:r>
              <a:rPr lang="en-US" dirty="0"/>
              <a:t> is </a:t>
            </a:r>
            <a:r>
              <a:rPr lang="en-US" dirty="0" err="1"/>
              <a:t>berekend</a:t>
            </a:r>
            <a:r>
              <a:rPr lang="en-US" dirty="0"/>
              <a:t> </a:t>
            </a:r>
            <a:r>
              <a:rPr lang="en-US" dirty="0" err="1"/>
              <a:t>dat</a:t>
            </a:r>
            <a:r>
              <a:rPr lang="en-US" dirty="0"/>
              <a:t> </a:t>
            </a:r>
            <a:r>
              <a:rPr lang="en-US" dirty="0" err="1"/>
              <a:t>je</a:t>
            </a:r>
            <a:r>
              <a:rPr lang="en-US" dirty="0"/>
              <a:t> per </a:t>
            </a:r>
            <a:r>
              <a:rPr lang="en-US" dirty="0" err="1"/>
              <a:t>jaar</a:t>
            </a:r>
            <a:r>
              <a:rPr lang="en-US" dirty="0"/>
              <a:t> </a:t>
            </a:r>
            <a:r>
              <a:rPr lang="en-US" dirty="0" err="1"/>
              <a:t>meer</a:t>
            </a:r>
            <a:r>
              <a:rPr lang="en-US" dirty="0"/>
              <a:t> </a:t>
            </a:r>
            <a:r>
              <a:rPr lang="en-US" dirty="0" err="1"/>
              <a:t>dan</a:t>
            </a:r>
            <a:r>
              <a:rPr lang="en-US" dirty="0"/>
              <a:t> 100x </a:t>
            </a:r>
            <a:r>
              <a:rPr lang="en-US" dirty="0" err="1"/>
              <a:t>moet</a:t>
            </a:r>
            <a:r>
              <a:rPr lang="en-US" dirty="0"/>
              <a:t> </a:t>
            </a:r>
            <a:r>
              <a:rPr lang="en-US" dirty="0" err="1"/>
              <a:t>vallen</a:t>
            </a:r>
            <a:r>
              <a:rPr lang="en-US" dirty="0"/>
              <a:t> of het </a:t>
            </a:r>
            <a:r>
              <a:rPr lang="en-US" dirty="0" err="1"/>
              <a:t>beschermende</a:t>
            </a:r>
            <a:r>
              <a:rPr lang="en-US" dirty="0"/>
              <a:t> effect van </a:t>
            </a:r>
            <a:r>
              <a:rPr lang="en-US" dirty="0" err="1"/>
              <a:t>anticoagulantia</a:t>
            </a:r>
            <a:r>
              <a:rPr lang="en-US" dirty="0"/>
              <a:t> </a:t>
            </a:r>
            <a:r>
              <a:rPr lang="en-US" dirty="0" err="1"/>
              <a:t>geheel</a:t>
            </a:r>
            <a:r>
              <a:rPr lang="en-US" dirty="0"/>
              <a:t> </a:t>
            </a:r>
            <a:r>
              <a:rPr lang="en-US" dirty="0" err="1"/>
              <a:t>teniet</a:t>
            </a:r>
            <a:r>
              <a:rPr lang="en-US" dirty="0"/>
              <a:t> </a:t>
            </a:r>
            <a:r>
              <a:rPr lang="en-US" dirty="0" err="1"/>
              <a:t>te</a:t>
            </a:r>
            <a:r>
              <a:rPr lang="en-US" dirty="0"/>
              <a:t> </a:t>
            </a:r>
            <a:r>
              <a:rPr lang="en-US" dirty="0" err="1"/>
              <a:t>doen</a:t>
            </a:r>
            <a:r>
              <a:rPr lang="en-US" dirty="0"/>
              <a:t> qua </a:t>
            </a:r>
            <a:r>
              <a:rPr lang="en-US" dirty="0" err="1"/>
              <a:t>bloedingen</a:t>
            </a:r>
            <a:r>
              <a:rPr lang="en-US" dirty="0"/>
              <a:t> door die </a:t>
            </a:r>
            <a:r>
              <a:rPr lang="en-US" dirty="0" err="1"/>
              <a:t>vallen</a:t>
            </a:r>
            <a:r>
              <a:rPr lang="en-US" dirty="0"/>
              <a:t>.</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14</a:t>
            </a:fld>
            <a:endParaRPr lang="en-US" altLang="nl-NL"/>
          </a:p>
        </p:txBody>
      </p:sp>
    </p:spTree>
    <p:extLst>
      <p:ext uri="{BB962C8B-B14F-4D97-AF65-F5344CB8AC3E}">
        <p14:creationId xmlns:p14="http://schemas.microsoft.com/office/powerpoint/2010/main" val="33554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 </a:t>
            </a:r>
            <a:r>
              <a:rPr lang="en-US" dirty="0" err="1"/>
              <a:t>landschap</a:t>
            </a:r>
            <a:r>
              <a:rPr lang="en-US" dirty="0"/>
              <a:t> in NL, anno 2016. </a:t>
            </a:r>
            <a:r>
              <a:rPr lang="en-US" dirty="0" err="1"/>
              <a:t>Patiënten</a:t>
            </a:r>
            <a:r>
              <a:rPr lang="en-US" dirty="0"/>
              <a:t> met VKA </a:t>
            </a:r>
            <a:r>
              <a:rPr lang="en-US" dirty="0" err="1"/>
              <a:t>behandeld</a:t>
            </a:r>
            <a:r>
              <a:rPr lang="en-US" dirty="0"/>
              <a:t> </a:t>
            </a:r>
            <a:r>
              <a:rPr lang="en-US" dirty="0" err="1"/>
              <a:t>voor</a:t>
            </a:r>
            <a:r>
              <a:rPr lang="en-US" dirty="0"/>
              <a:t> AF.</a:t>
            </a:r>
          </a:p>
          <a:p>
            <a:endParaRPr lang="en-US" dirty="0"/>
          </a:p>
          <a:p>
            <a:r>
              <a:rPr lang="en-US" dirty="0"/>
              <a:t>De twee </a:t>
            </a:r>
            <a:r>
              <a:rPr lang="en-US" dirty="0" err="1"/>
              <a:t>grootste</a:t>
            </a:r>
            <a:r>
              <a:rPr lang="en-US" dirty="0"/>
              <a:t> </a:t>
            </a:r>
            <a:r>
              <a:rPr lang="en-US" dirty="0" err="1"/>
              <a:t>indicaties</a:t>
            </a:r>
            <a:r>
              <a:rPr lang="en-US" dirty="0"/>
              <a:t> </a:t>
            </a:r>
            <a:r>
              <a:rPr lang="en-US" dirty="0" err="1"/>
              <a:t>zijn</a:t>
            </a:r>
            <a:r>
              <a:rPr lang="en-US" dirty="0"/>
              <a:t> AF en VTE en </a:t>
            </a:r>
            <a:r>
              <a:rPr lang="en-US" dirty="0" err="1"/>
              <a:t>dat</a:t>
            </a:r>
            <a:r>
              <a:rPr lang="en-US" dirty="0"/>
              <a:t> </a:t>
            </a:r>
            <a:r>
              <a:rPr lang="en-US" dirty="0" err="1"/>
              <a:t>vormt</a:t>
            </a:r>
            <a:r>
              <a:rPr lang="en-US" dirty="0"/>
              <a:t> 81% van de </a:t>
            </a:r>
            <a:r>
              <a:rPr lang="en-US" dirty="0" err="1"/>
              <a:t>patienten</a:t>
            </a:r>
            <a:r>
              <a:rPr lang="en-US" dirty="0"/>
              <a:t>. </a:t>
            </a:r>
            <a:r>
              <a:rPr lang="en-US" dirty="0" err="1"/>
              <a:t>Aangezien</a:t>
            </a:r>
            <a:r>
              <a:rPr lang="en-US" dirty="0"/>
              <a:t> het </a:t>
            </a:r>
            <a:r>
              <a:rPr lang="en-US" dirty="0" err="1"/>
              <a:t>meerendeel</a:t>
            </a:r>
            <a:r>
              <a:rPr lang="en-US" dirty="0"/>
              <a:t> van die </a:t>
            </a:r>
            <a:r>
              <a:rPr lang="en-US" dirty="0" err="1"/>
              <a:t>patienten</a:t>
            </a:r>
            <a:r>
              <a:rPr lang="en-US" dirty="0"/>
              <a:t> </a:t>
            </a:r>
            <a:r>
              <a:rPr lang="en-US" dirty="0" err="1"/>
              <a:t>i.p</a:t>
            </a:r>
            <a:r>
              <a:rPr lang="en-US" dirty="0"/>
              <a:t>. </a:t>
            </a:r>
            <a:r>
              <a:rPr lang="en-US" dirty="0" err="1"/>
              <a:t>geschikt</a:t>
            </a:r>
            <a:r>
              <a:rPr lang="en-US" dirty="0"/>
              <a:t> is </a:t>
            </a:r>
            <a:r>
              <a:rPr lang="en-US" dirty="0" err="1"/>
              <a:t>voor</a:t>
            </a:r>
            <a:r>
              <a:rPr lang="en-US" dirty="0"/>
              <a:t> </a:t>
            </a:r>
            <a:r>
              <a:rPr lang="en-US" dirty="0" err="1"/>
              <a:t>een</a:t>
            </a:r>
            <a:r>
              <a:rPr lang="en-US" dirty="0"/>
              <a:t> DOAC, </a:t>
            </a:r>
            <a:r>
              <a:rPr lang="en-US" dirty="0" err="1"/>
              <a:t>betekent</a:t>
            </a:r>
            <a:r>
              <a:rPr lang="en-US" dirty="0"/>
              <a:t> de </a:t>
            </a:r>
            <a:r>
              <a:rPr lang="en-US" dirty="0" err="1"/>
              <a:t>verschuiving</a:t>
            </a:r>
            <a:r>
              <a:rPr lang="en-US" dirty="0"/>
              <a:t> in de </a:t>
            </a:r>
            <a:r>
              <a:rPr lang="en-US" dirty="0" err="1"/>
              <a:t>richtlijnen</a:t>
            </a:r>
            <a:r>
              <a:rPr lang="en-US" dirty="0"/>
              <a:t> </a:t>
            </a:r>
            <a:r>
              <a:rPr lang="en-US" dirty="0" err="1"/>
              <a:t>dat</a:t>
            </a:r>
            <a:r>
              <a:rPr lang="en-US" dirty="0"/>
              <a:t> het </a:t>
            </a:r>
            <a:r>
              <a:rPr lang="en-US" dirty="0" err="1"/>
              <a:t>Nederlandse</a:t>
            </a:r>
            <a:r>
              <a:rPr lang="en-US" dirty="0"/>
              <a:t> </a:t>
            </a:r>
            <a:r>
              <a:rPr lang="en-US" dirty="0" err="1"/>
              <a:t>landschap</a:t>
            </a:r>
            <a:r>
              <a:rPr lang="en-US" dirty="0"/>
              <a:t> van de </a:t>
            </a:r>
            <a:r>
              <a:rPr lang="en-US" dirty="0" err="1"/>
              <a:t>ontstolde</a:t>
            </a:r>
            <a:r>
              <a:rPr lang="en-US" dirty="0"/>
              <a:t> patient </a:t>
            </a:r>
            <a:r>
              <a:rPr lang="en-US" dirty="0" err="1"/>
              <a:t>dramatisch</a:t>
            </a:r>
            <a:r>
              <a:rPr lang="en-US" dirty="0"/>
              <a:t> </a:t>
            </a:r>
            <a:r>
              <a:rPr lang="en-US" dirty="0" err="1"/>
              <a:t>gaat</a:t>
            </a:r>
            <a:r>
              <a:rPr lang="en-US" dirty="0"/>
              <a:t> </a:t>
            </a:r>
            <a:r>
              <a:rPr lang="en-US" dirty="0" err="1"/>
              <a:t>veranderen</a:t>
            </a:r>
            <a:r>
              <a:rPr lang="en-US" dirty="0"/>
              <a:t>.</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15</a:t>
            </a:fld>
            <a:endParaRPr lang="en-US" altLang="nl-NL"/>
          </a:p>
        </p:txBody>
      </p:sp>
    </p:spTree>
    <p:extLst>
      <p:ext uri="{BB962C8B-B14F-4D97-AF65-F5344CB8AC3E}">
        <p14:creationId xmlns:p14="http://schemas.microsoft.com/office/powerpoint/2010/main" val="379507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DOAC’s nu </a:t>
            </a:r>
            <a:r>
              <a:rPr lang="en-US" dirty="0" err="1"/>
              <a:t>nog</a:t>
            </a:r>
            <a:r>
              <a:rPr lang="en-US" dirty="0"/>
              <a:t> </a:t>
            </a:r>
            <a:r>
              <a:rPr lang="en-US" dirty="0" err="1"/>
              <a:t>een</a:t>
            </a:r>
            <a:r>
              <a:rPr lang="en-US" dirty="0"/>
              <a:t> </a:t>
            </a:r>
            <a:r>
              <a:rPr lang="en-US" dirty="0" err="1"/>
              <a:t>klein</a:t>
            </a:r>
            <a:r>
              <a:rPr lang="en-US" dirty="0"/>
              <a:t> </a:t>
            </a:r>
            <a:r>
              <a:rPr lang="en-US" dirty="0" err="1"/>
              <a:t>aandeel</a:t>
            </a:r>
            <a:r>
              <a:rPr lang="en-US" dirty="0"/>
              <a:t> op het </a:t>
            </a:r>
            <a:r>
              <a:rPr lang="en-US" dirty="0" err="1"/>
              <a:t>geheel</a:t>
            </a:r>
            <a:r>
              <a:rPr lang="en-US" dirty="0"/>
              <a:t>, maar </a:t>
            </a:r>
            <a:r>
              <a:rPr lang="en-US" dirty="0" err="1"/>
              <a:t>wel</a:t>
            </a:r>
            <a:r>
              <a:rPr lang="en-US" dirty="0"/>
              <a:t> </a:t>
            </a:r>
            <a:r>
              <a:rPr lang="en-US" dirty="0" err="1"/>
              <a:t>snelle</a:t>
            </a:r>
            <a:r>
              <a:rPr lang="en-US" dirty="0"/>
              <a:t> </a:t>
            </a:r>
            <a:r>
              <a:rPr lang="en-US" dirty="0" err="1"/>
              <a:t>groei</a:t>
            </a:r>
            <a:r>
              <a:rPr lang="en-US" dirty="0"/>
              <a:t>.</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16</a:t>
            </a:fld>
            <a:endParaRPr lang="en-US" altLang="nl-NL"/>
          </a:p>
        </p:txBody>
      </p:sp>
    </p:spTree>
    <p:extLst>
      <p:ext uri="{BB962C8B-B14F-4D97-AF65-F5344CB8AC3E}">
        <p14:creationId xmlns:p14="http://schemas.microsoft.com/office/powerpoint/2010/main" val="862796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 </a:t>
            </a:r>
            <a:r>
              <a:rPr lang="en-US" dirty="0" err="1"/>
              <a:t>jaren</a:t>
            </a:r>
            <a:r>
              <a:rPr lang="en-US" dirty="0"/>
              <a:t> en </a:t>
            </a:r>
            <a:r>
              <a:rPr lang="en-US" dirty="0" err="1"/>
              <a:t>jaren</a:t>
            </a:r>
            <a:r>
              <a:rPr lang="en-US" dirty="0"/>
              <a:t> van </a:t>
            </a:r>
            <a:r>
              <a:rPr lang="en-US" dirty="0" err="1"/>
              <a:t>stijging</a:t>
            </a:r>
            <a:r>
              <a:rPr lang="en-US" dirty="0"/>
              <a:t> van </a:t>
            </a:r>
            <a:r>
              <a:rPr lang="en-US" dirty="0" err="1"/>
              <a:t>aantal</a:t>
            </a:r>
            <a:r>
              <a:rPr lang="en-US" dirty="0"/>
              <a:t> </a:t>
            </a:r>
            <a:r>
              <a:rPr lang="en-US" dirty="0" err="1"/>
              <a:t>ptn</a:t>
            </a:r>
            <a:r>
              <a:rPr lang="en-US" dirty="0"/>
              <a:t> die VKA </a:t>
            </a:r>
            <a:r>
              <a:rPr lang="en-US" dirty="0" err="1"/>
              <a:t>gebruiken</a:t>
            </a:r>
            <a:r>
              <a:rPr lang="en-US" dirty="0"/>
              <a:t> (door </a:t>
            </a:r>
            <a:r>
              <a:rPr lang="en-US" dirty="0" err="1"/>
              <a:t>vergrijzing</a:t>
            </a:r>
            <a:r>
              <a:rPr lang="en-US" dirty="0"/>
              <a:t> en </a:t>
            </a:r>
            <a:r>
              <a:rPr lang="en-US" dirty="0" err="1"/>
              <a:t>wellicht</a:t>
            </a:r>
            <a:r>
              <a:rPr lang="en-US" dirty="0"/>
              <a:t> </a:t>
            </a:r>
            <a:r>
              <a:rPr lang="en-US" dirty="0" err="1"/>
              <a:t>meer</a:t>
            </a:r>
            <a:r>
              <a:rPr lang="en-US" dirty="0"/>
              <a:t> </a:t>
            </a:r>
            <a:r>
              <a:rPr lang="en-US" dirty="0" err="1"/>
              <a:t>allertheid</a:t>
            </a:r>
            <a:r>
              <a:rPr lang="en-US" dirty="0"/>
              <a:t> </a:t>
            </a:r>
            <a:r>
              <a:rPr lang="en-US" dirty="0" err="1"/>
              <a:t>t.a.v</a:t>
            </a:r>
            <a:r>
              <a:rPr lang="en-US" dirty="0"/>
              <a:t>. AF) </a:t>
            </a:r>
            <a:r>
              <a:rPr lang="en-US" dirty="0" err="1"/>
              <a:t>voor</a:t>
            </a:r>
            <a:r>
              <a:rPr lang="en-US" dirty="0"/>
              <a:t> het </a:t>
            </a:r>
            <a:r>
              <a:rPr lang="en-US" dirty="0" err="1"/>
              <a:t>eerst</a:t>
            </a:r>
            <a:r>
              <a:rPr lang="en-US" dirty="0"/>
              <a:t> </a:t>
            </a:r>
            <a:r>
              <a:rPr lang="en-US" dirty="0" err="1"/>
              <a:t>een</a:t>
            </a:r>
            <a:r>
              <a:rPr lang="en-US" dirty="0"/>
              <a:t> </a:t>
            </a:r>
            <a:r>
              <a:rPr lang="en-US" dirty="0" err="1"/>
              <a:t>daling</a:t>
            </a:r>
            <a:r>
              <a:rPr lang="en-US" dirty="0"/>
              <a:t>.</a:t>
            </a:r>
          </a:p>
          <a:p>
            <a:endParaRPr lang="en-US" dirty="0"/>
          </a:p>
          <a:p>
            <a:r>
              <a:rPr lang="en-US" dirty="0"/>
              <a:t>Die </a:t>
            </a:r>
            <a:r>
              <a:rPr lang="en-US" dirty="0" err="1"/>
              <a:t>daling</a:t>
            </a:r>
            <a:r>
              <a:rPr lang="en-US" dirty="0"/>
              <a:t> is toe </a:t>
            </a:r>
            <a:r>
              <a:rPr lang="en-US" dirty="0" err="1"/>
              <a:t>te</a:t>
            </a:r>
            <a:r>
              <a:rPr lang="en-US" dirty="0"/>
              <a:t> </a:t>
            </a:r>
            <a:r>
              <a:rPr lang="en-US" dirty="0" err="1"/>
              <a:t>schrijven</a:t>
            </a:r>
            <a:r>
              <a:rPr lang="en-US" dirty="0"/>
              <a:t> </a:t>
            </a:r>
            <a:r>
              <a:rPr lang="en-US" dirty="0" err="1"/>
              <a:t>aan</a:t>
            </a:r>
            <a:r>
              <a:rPr lang="en-US" dirty="0"/>
              <a:t> de </a:t>
            </a:r>
            <a:r>
              <a:rPr lang="en-US" dirty="0" err="1"/>
              <a:t>komst</a:t>
            </a:r>
            <a:r>
              <a:rPr lang="en-US" dirty="0"/>
              <a:t> van de DOAC’s.</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17</a:t>
            </a:fld>
            <a:endParaRPr lang="en-US" altLang="nl-NL"/>
          </a:p>
        </p:txBody>
      </p:sp>
    </p:spTree>
    <p:extLst>
      <p:ext uri="{BB962C8B-B14F-4D97-AF65-F5344CB8AC3E}">
        <p14:creationId xmlns:p14="http://schemas.microsoft.com/office/powerpoint/2010/main" val="47406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 </a:t>
            </a:r>
            <a:r>
              <a:rPr lang="en-US" dirty="0" err="1"/>
              <a:t>verschil</a:t>
            </a:r>
            <a:r>
              <a:rPr lang="en-US" dirty="0"/>
              <a:t> zit in de </a:t>
            </a:r>
            <a:r>
              <a:rPr lang="en-US" dirty="0" err="1"/>
              <a:t>nieuwe</a:t>
            </a:r>
            <a:r>
              <a:rPr lang="en-US" dirty="0"/>
              <a:t> </a:t>
            </a:r>
            <a:r>
              <a:rPr lang="en-US" dirty="0" err="1"/>
              <a:t>gebruiker</a:t>
            </a:r>
            <a:r>
              <a:rPr lang="en-US" dirty="0"/>
              <a:t>. </a:t>
            </a:r>
          </a:p>
          <a:p>
            <a:endParaRPr lang="en-US" dirty="0"/>
          </a:p>
          <a:p>
            <a:r>
              <a:rPr lang="en-US" dirty="0" err="1"/>
              <a:t>Atriumfirbilleren</a:t>
            </a:r>
            <a:r>
              <a:rPr lang="en-US" dirty="0"/>
              <a:t>: </a:t>
            </a:r>
            <a:r>
              <a:rPr lang="en-US" dirty="0" err="1"/>
              <a:t>vergoeding</a:t>
            </a:r>
            <a:r>
              <a:rPr lang="en-US" dirty="0"/>
              <a:t> DOAC’s </a:t>
            </a:r>
            <a:r>
              <a:rPr lang="en-US" dirty="0" err="1"/>
              <a:t>vanaf</a:t>
            </a:r>
            <a:r>
              <a:rPr lang="en-US" dirty="0"/>
              <a:t> </a:t>
            </a:r>
            <a:r>
              <a:rPr lang="en-US" dirty="0" err="1"/>
              <a:t>dec</a:t>
            </a:r>
            <a:r>
              <a:rPr lang="en-US" dirty="0"/>
              <a:t> 2012: </a:t>
            </a:r>
            <a:r>
              <a:rPr lang="en-US" dirty="0" err="1"/>
              <a:t>sindsdien</a:t>
            </a:r>
            <a:r>
              <a:rPr lang="en-US" dirty="0"/>
              <a:t> </a:t>
            </a:r>
            <a:r>
              <a:rPr lang="en-US" dirty="0" err="1"/>
              <a:t>een</a:t>
            </a:r>
            <a:r>
              <a:rPr lang="en-US" dirty="0"/>
              <a:t> </a:t>
            </a:r>
            <a:r>
              <a:rPr lang="en-US" dirty="0" err="1"/>
              <a:t>afname</a:t>
            </a:r>
            <a:r>
              <a:rPr lang="en-US" dirty="0"/>
              <a:t> van 42% in het </a:t>
            </a:r>
            <a:r>
              <a:rPr lang="en-US" dirty="0" err="1"/>
              <a:t>aantal</a:t>
            </a:r>
            <a:r>
              <a:rPr lang="en-US" dirty="0"/>
              <a:t> </a:t>
            </a:r>
            <a:r>
              <a:rPr lang="en-US" dirty="0" err="1"/>
              <a:t>nieuwe</a:t>
            </a:r>
            <a:r>
              <a:rPr lang="en-US" dirty="0"/>
              <a:t> </a:t>
            </a:r>
            <a:r>
              <a:rPr lang="en-US" dirty="0" err="1"/>
              <a:t>gebruikers</a:t>
            </a:r>
            <a:r>
              <a:rPr lang="en-US" dirty="0"/>
              <a:t> van VKA. </a:t>
            </a:r>
            <a:r>
              <a:rPr lang="en-US" dirty="0" err="1"/>
              <a:t>Kortom</a:t>
            </a:r>
            <a:r>
              <a:rPr lang="en-US" dirty="0"/>
              <a:t>: de </a:t>
            </a:r>
            <a:r>
              <a:rPr lang="en-US" dirty="0" err="1"/>
              <a:t>nieuwe</a:t>
            </a:r>
            <a:r>
              <a:rPr lang="en-US" dirty="0"/>
              <a:t> </a:t>
            </a:r>
            <a:r>
              <a:rPr lang="en-US" dirty="0" err="1"/>
              <a:t>pt</a:t>
            </a:r>
            <a:r>
              <a:rPr lang="en-US" dirty="0"/>
              <a:t> </a:t>
            </a:r>
            <a:r>
              <a:rPr lang="en-US" dirty="0" err="1"/>
              <a:t>gaat</a:t>
            </a:r>
            <a:r>
              <a:rPr lang="en-US" dirty="0"/>
              <a:t> steeds </a:t>
            </a:r>
            <a:r>
              <a:rPr lang="en-US" dirty="0" err="1"/>
              <a:t>vaker</a:t>
            </a:r>
            <a:r>
              <a:rPr lang="en-US" dirty="0"/>
              <a:t> </a:t>
            </a:r>
            <a:r>
              <a:rPr lang="en-US" dirty="0" err="1"/>
              <a:t>naar</a:t>
            </a:r>
            <a:r>
              <a:rPr lang="en-US" dirty="0"/>
              <a:t> de DOAC.</a:t>
            </a:r>
          </a:p>
          <a:p>
            <a:endParaRPr lang="en-US" dirty="0"/>
          </a:p>
          <a:p>
            <a:r>
              <a:rPr lang="en-US" dirty="0" err="1"/>
              <a:t>Veneuze</a:t>
            </a:r>
            <a:r>
              <a:rPr lang="en-US" dirty="0"/>
              <a:t> </a:t>
            </a:r>
            <a:r>
              <a:rPr lang="en-US" dirty="0" err="1"/>
              <a:t>trombo-embolie</a:t>
            </a:r>
            <a:r>
              <a:rPr lang="en-US" dirty="0"/>
              <a:t>: pas in 2016 </a:t>
            </a:r>
            <a:r>
              <a:rPr lang="en-US" dirty="0" err="1"/>
              <a:t>een</a:t>
            </a:r>
            <a:r>
              <a:rPr lang="en-US" dirty="0"/>
              <a:t> </a:t>
            </a:r>
            <a:r>
              <a:rPr lang="en-US" dirty="0" err="1"/>
              <a:t>voorkeur</a:t>
            </a:r>
            <a:r>
              <a:rPr lang="en-US" dirty="0"/>
              <a:t> </a:t>
            </a:r>
            <a:r>
              <a:rPr lang="en-US" dirty="0" err="1"/>
              <a:t>voor</a:t>
            </a:r>
            <a:r>
              <a:rPr lang="en-US" dirty="0"/>
              <a:t> DOAC </a:t>
            </a:r>
            <a:r>
              <a:rPr lang="en-US" dirty="0" err="1"/>
              <a:t>boven</a:t>
            </a:r>
            <a:r>
              <a:rPr lang="en-US" dirty="0"/>
              <a:t> VKA in de NL </a:t>
            </a:r>
            <a:r>
              <a:rPr lang="en-US" dirty="0" err="1"/>
              <a:t>richtlijn</a:t>
            </a:r>
            <a:r>
              <a:rPr lang="en-US" dirty="0"/>
              <a:t> </a:t>
            </a:r>
            <a:r>
              <a:rPr lang="en-US" dirty="0" err="1"/>
              <a:t>Antitrombotisch</a:t>
            </a:r>
            <a:r>
              <a:rPr lang="en-US" dirty="0"/>
              <a:t> </a:t>
            </a:r>
            <a:r>
              <a:rPr lang="en-US" dirty="0" err="1"/>
              <a:t>beleid</a:t>
            </a:r>
            <a:r>
              <a:rPr lang="en-US" dirty="0"/>
              <a:t>. </a:t>
            </a:r>
            <a:r>
              <a:rPr lang="en-US" dirty="0" err="1"/>
              <a:t>Binnen</a:t>
            </a:r>
            <a:r>
              <a:rPr lang="en-US" dirty="0"/>
              <a:t> 1 </a:t>
            </a:r>
            <a:r>
              <a:rPr lang="en-US" dirty="0" err="1"/>
              <a:t>jr</a:t>
            </a:r>
            <a:r>
              <a:rPr lang="en-US" dirty="0"/>
              <a:t> 26% </a:t>
            </a:r>
            <a:r>
              <a:rPr lang="en-US" dirty="0" err="1"/>
              <a:t>afname</a:t>
            </a:r>
            <a:r>
              <a:rPr lang="en-US" dirty="0"/>
              <a:t> </a:t>
            </a:r>
            <a:r>
              <a:rPr lang="en-US" dirty="0" err="1"/>
              <a:t>nieuwe</a:t>
            </a:r>
            <a:r>
              <a:rPr lang="en-US" dirty="0"/>
              <a:t> </a:t>
            </a:r>
            <a:r>
              <a:rPr lang="en-US" dirty="0" err="1"/>
              <a:t>gebruikers</a:t>
            </a:r>
            <a:r>
              <a:rPr lang="en-US" dirty="0"/>
              <a:t>. </a:t>
            </a:r>
            <a:r>
              <a:rPr lang="en-US" dirty="0" err="1"/>
              <a:t>Dus</a:t>
            </a:r>
            <a:r>
              <a:rPr lang="en-US" dirty="0"/>
              <a:t> het </a:t>
            </a:r>
            <a:r>
              <a:rPr lang="en-US" dirty="0" err="1"/>
              <a:t>lijkt</a:t>
            </a:r>
            <a:r>
              <a:rPr lang="en-US" dirty="0"/>
              <a:t> </a:t>
            </a:r>
            <a:r>
              <a:rPr lang="en-US" dirty="0" err="1"/>
              <a:t>alsof</a:t>
            </a:r>
            <a:r>
              <a:rPr lang="en-US" dirty="0"/>
              <a:t> </a:t>
            </a:r>
            <a:r>
              <a:rPr lang="en-US" dirty="0" err="1"/>
              <a:t>ziekenhuizen</a:t>
            </a:r>
            <a:r>
              <a:rPr lang="en-US" dirty="0"/>
              <a:t> nu </a:t>
            </a:r>
            <a:r>
              <a:rPr lang="en-US" dirty="0" err="1"/>
              <a:t>na</a:t>
            </a:r>
            <a:r>
              <a:rPr lang="en-US" dirty="0"/>
              <a:t> de </a:t>
            </a:r>
            <a:r>
              <a:rPr lang="en-US" dirty="0" err="1"/>
              <a:t>richtlijn</a:t>
            </a:r>
            <a:r>
              <a:rPr lang="en-US" dirty="0"/>
              <a:t> </a:t>
            </a:r>
            <a:r>
              <a:rPr lang="en-US" dirty="0" err="1"/>
              <a:t>echt</a:t>
            </a:r>
            <a:r>
              <a:rPr lang="en-US" dirty="0"/>
              <a:t> </a:t>
            </a:r>
            <a:r>
              <a:rPr lang="en-US" dirty="0" err="1"/>
              <a:t>aan</a:t>
            </a:r>
            <a:r>
              <a:rPr lang="en-US" dirty="0"/>
              <a:t> het </a:t>
            </a:r>
            <a:r>
              <a:rPr lang="en-US" dirty="0" err="1"/>
              <a:t>switchen</a:t>
            </a:r>
            <a:r>
              <a:rPr lang="en-US" dirty="0"/>
              <a:t> </a:t>
            </a:r>
            <a:r>
              <a:rPr lang="en-US" dirty="0" err="1"/>
              <a:t>zijn</a:t>
            </a:r>
            <a:r>
              <a:rPr lang="en-US" dirty="0"/>
              <a:t>.</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18</a:t>
            </a:fld>
            <a:endParaRPr lang="en-US" altLang="nl-NL"/>
          </a:p>
        </p:txBody>
      </p:sp>
    </p:spTree>
    <p:extLst>
      <p:ext uri="{BB962C8B-B14F-4D97-AF65-F5344CB8AC3E}">
        <p14:creationId xmlns:p14="http://schemas.microsoft.com/office/powerpoint/2010/main" val="2540629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Gezien</a:t>
            </a:r>
            <a:r>
              <a:rPr lang="en-US" dirty="0"/>
              <a:t> </a:t>
            </a:r>
            <a:r>
              <a:rPr lang="en-US" dirty="0" err="1"/>
              <a:t>dat</a:t>
            </a:r>
            <a:r>
              <a:rPr lang="en-US" dirty="0"/>
              <a:t> </a:t>
            </a:r>
            <a:r>
              <a:rPr lang="en-US" dirty="0" err="1"/>
              <a:t>grote</a:t>
            </a:r>
            <a:r>
              <a:rPr lang="en-US" dirty="0"/>
              <a:t> </a:t>
            </a:r>
            <a:r>
              <a:rPr lang="en-US" dirty="0" err="1"/>
              <a:t>aantal</a:t>
            </a:r>
            <a:r>
              <a:rPr lang="en-US" dirty="0"/>
              <a:t> </a:t>
            </a:r>
            <a:r>
              <a:rPr lang="en-US" dirty="0" err="1"/>
              <a:t>potentiële</a:t>
            </a:r>
            <a:r>
              <a:rPr lang="en-US" dirty="0"/>
              <a:t> </a:t>
            </a:r>
            <a:r>
              <a:rPr lang="en-US" dirty="0" err="1"/>
              <a:t>kandidaten</a:t>
            </a:r>
            <a:r>
              <a:rPr lang="en-US" dirty="0"/>
              <a:t> </a:t>
            </a:r>
            <a:r>
              <a:rPr lang="en-US" dirty="0" err="1"/>
              <a:t>dat</a:t>
            </a:r>
            <a:r>
              <a:rPr lang="en-US" dirty="0"/>
              <a:t> </a:t>
            </a:r>
            <a:r>
              <a:rPr lang="en-US" dirty="0" err="1"/>
              <a:t>i.p</a:t>
            </a:r>
            <a:r>
              <a:rPr lang="en-US" dirty="0"/>
              <a:t>. </a:t>
            </a:r>
            <a:r>
              <a:rPr lang="en-US" dirty="0" err="1"/>
              <a:t>geschikt</a:t>
            </a:r>
            <a:r>
              <a:rPr lang="en-US" dirty="0"/>
              <a:t> is </a:t>
            </a:r>
            <a:r>
              <a:rPr lang="en-US" dirty="0" err="1"/>
              <a:t>voor</a:t>
            </a:r>
            <a:r>
              <a:rPr lang="en-US" dirty="0"/>
              <a:t> </a:t>
            </a:r>
            <a:r>
              <a:rPr lang="en-US" dirty="0" err="1"/>
              <a:t>een</a:t>
            </a:r>
            <a:r>
              <a:rPr lang="en-US" dirty="0"/>
              <a:t> DOAC en het </a:t>
            </a:r>
            <a:r>
              <a:rPr lang="en-US" dirty="0" err="1"/>
              <a:t>aantal</a:t>
            </a:r>
            <a:r>
              <a:rPr lang="en-US" dirty="0"/>
              <a:t> </a:t>
            </a:r>
            <a:r>
              <a:rPr lang="en-US" dirty="0" err="1"/>
              <a:t>dat</a:t>
            </a:r>
            <a:r>
              <a:rPr lang="en-US" dirty="0"/>
              <a:t> </a:t>
            </a:r>
            <a:r>
              <a:rPr lang="en-US" dirty="0" err="1"/>
              <a:t>er</a:t>
            </a:r>
            <a:r>
              <a:rPr lang="en-US" dirty="0"/>
              <a:t> nu is.</a:t>
            </a:r>
          </a:p>
          <a:p>
            <a:endParaRPr lang="en-US" dirty="0"/>
          </a:p>
          <a:p>
            <a:r>
              <a:rPr lang="en-US" dirty="0"/>
              <a:t>We </a:t>
            </a:r>
            <a:r>
              <a:rPr lang="en-US" dirty="0" err="1"/>
              <a:t>staan</a:t>
            </a:r>
            <a:r>
              <a:rPr lang="en-US" dirty="0"/>
              <a:t> </a:t>
            </a:r>
            <a:r>
              <a:rPr lang="en-US" dirty="0" err="1"/>
              <a:t>nog</a:t>
            </a:r>
            <a:r>
              <a:rPr lang="en-US" dirty="0"/>
              <a:t> </a:t>
            </a:r>
            <a:r>
              <a:rPr lang="en-US" dirty="0" err="1"/>
              <a:t>aan</a:t>
            </a:r>
            <a:r>
              <a:rPr lang="en-US" dirty="0"/>
              <a:t> het begin van de </a:t>
            </a:r>
            <a:r>
              <a:rPr lang="en-US" dirty="0" err="1"/>
              <a:t>grote</a:t>
            </a:r>
            <a:r>
              <a:rPr lang="en-US" dirty="0"/>
              <a:t> </a:t>
            </a:r>
            <a:r>
              <a:rPr lang="en-US" dirty="0" err="1"/>
              <a:t>verandering</a:t>
            </a:r>
            <a:r>
              <a:rPr lang="en-US" dirty="0"/>
              <a:t> van </a:t>
            </a:r>
            <a:r>
              <a:rPr lang="en-US" dirty="0" err="1"/>
              <a:t>ons</a:t>
            </a:r>
            <a:r>
              <a:rPr lang="en-US" dirty="0"/>
              <a:t> </a:t>
            </a:r>
            <a:r>
              <a:rPr lang="en-US" dirty="0" err="1"/>
              <a:t>antistolling</a:t>
            </a:r>
            <a:r>
              <a:rPr lang="en-US" dirty="0"/>
              <a:t> </a:t>
            </a:r>
            <a:r>
              <a:rPr lang="en-US" dirty="0" err="1"/>
              <a:t>landschap</a:t>
            </a:r>
            <a:r>
              <a:rPr lang="en-US" dirty="0"/>
              <a:t>.</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19</a:t>
            </a:fld>
            <a:endParaRPr lang="en-US" altLang="nl-NL"/>
          </a:p>
        </p:txBody>
      </p:sp>
    </p:spTree>
    <p:extLst>
      <p:ext uri="{BB962C8B-B14F-4D97-AF65-F5344CB8AC3E}">
        <p14:creationId xmlns:p14="http://schemas.microsoft.com/office/powerpoint/2010/main" val="168328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wereld</a:t>
            </a:r>
            <a:r>
              <a:rPr lang="en-US" dirty="0"/>
              <a:t> van </a:t>
            </a:r>
            <a:r>
              <a:rPr lang="en-US" dirty="0" err="1"/>
              <a:t>antistolling</a:t>
            </a:r>
            <a:r>
              <a:rPr lang="en-US" dirty="0"/>
              <a:t> is </a:t>
            </a:r>
            <a:r>
              <a:rPr lang="en-US" dirty="0" err="1"/>
              <a:t>veranderd</a:t>
            </a:r>
            <a:r>
              <a:rPr lang="en-US" dirty="0"/>
              <a:t> door de </a:t>
            </a:r>
            <a:r>
              <a:rPr lang="en-US" dirty="0" err="1"/>
              <a:t>komst</a:t>
            </a:r>
            <a:r>
              <a:rPr lang="en-US" dirty="0"/>
              <a:t> van </a:t>
            </a:r>
            <a:r>
              <a:rPr lang="en-US" dirty="0" err="1"/>
              <a:t>een</a:t>
            </a:r>
            <a:r>
              <a:rPr lang="en-US" dirty="0"/>
              <a:t> </a:t>
            </a:r>
            <a:r>
              <a:rPr lang="en-US" dirty="0" err="1"/>
              <a:t>nieuwe</a:t>
            </a:r>
            <a:r>
              <a:rPr lang="en-US" dirty="0"/>
              <a:t> </a:t>
            </a:r>
            <a:r>
              <a:rPr lang="en-US" dirty="0" err="1"/>
              <a:t>generatie</a:t>
            </a:r>
            <a:r>
              <a:rPr lang="en-US" dirty="0"/>
              <a:t> </a:t>
            </a:r>
            <a:r>
              <a:rPr lang="en-US" dirty="0" err="1"/>
              <a:t>geneesmiddelen</a:t>
            </a:r>
            <a:r>
              <a:rPr lang="en-US" dirty="0"/>
              <a:t>, de DOAC’s.</a:t>
            </a:r>
          </a:p>
          <a:p>
            <a:endParaRPr lang="en-US" dirty="0"/>
          </a:p>
          <a:p>
            <a:r>
              <a:rPr lang="en-US" dirty="0"/>
              <a:t>En wat </a:t>
            </a:r>
            <a:r>
              <a:rPr lang="en-US" dirty="0" err="1"/>
              <a:t>je</a:t>
            </a:r>
            <a:r>
              <a:rPr lang="en-US" dirty="0"/>
              <a:t> </a:t>
            </a:r>
            <a:r>
              <a:rPr lang="en-US" dirty="0" err="1"/>
              <a:t>persoonlijke</a:t>
            </a:r>
            <a:r>
              <a:rPr lang="en-US" dirty="0"/>
              <a:t> </a:t>
            </a:r>
            <a:r>
              <a:rPr lang="en-US" dirty="0" err="1"/>
              <a:t>mening</a:t>
            </a:r>
            <a:r>
              <a:rPr lang="en-US" dirty="0"/>
              <a:t>/</a:t>
            </a:r>
            <a:r>
              <a:rPr lang="en-US" dirty="0" err="1"/>
              <a:t>voorkeur</a:t>
            </a:r>
            <a:r>
              <a:rPr lang="en-US" dirty="0"/>
              <a:t> </a:t>
            </a:r>
            <a:r>
              <a:rPr lang="en-US" dirty="0" err="1"/>
              <a:t>ook</a:t>
            </a:r>
            <a:r>
              <a:rPr lang="en-US" dirty="0"/>
              <a:t> is </a:t>
            </a:r>
            <a:r>
              <a:rPr lang="en-US" dirty="0" err="1"/>
              <a:t>t.a.v</a:t>
            </a:r>
            <a:r>
              <a:rPr lang="en-US" dirty="0"/>
              <a:t>. DOAC’s, </a:t>
            </a:r>
            <a:r>
              <a:rPr lang="en-US" dirty="0" err="1"/>
              <a:t>je</a:t>
            </a:r>
            <a:r>
              <a:rPr lang="en-US" dirty="0"/>
              <a:t> </a:t>
            </a:r>
            <a:r>
              <a:rPr lang="en-US" dirty="0" err="1"/>
              <a:t>zal</a:t>
            </a:r>
            <a:r>
              <a:rPr lang="en-US" dirty="0"/>
              <a:t> op </a:t>
            </a:r>
            <a:r>
              <a:rPr lang="en-US" dirty="0" err="1"/>
              <a:t>zijn</a:t>
            </a:r>
            <a:r>
              <a:rPr lang="en-US" dirty="0"/>
              <a:t> </a:t>
            </a:r>
            <a:r>
              <a:rPr lang="en-US" dirty="0" err="1"/>
              <a:t>minst</a:t>
            </a:r>
            <a:r>
              <a:rPr lang="en-US" dirty="0"/>
              <a:t> </a:t>
            </a:r>
            <a:r>
              <a:rPr lang="en-US" dirty="0" err="1"/>
              <a:t>patiënten</a:t>
            </a:r>
            <a:r>
              <a:rPr lang="en-US" dirty="0"/>
              <a:t> </a:t>
            </a:r>
            <a:r>
              <a:rPr lang="en-US" dirty="0" err="1"/>
              <a:t>gaan</a:t>
            </a:r>
            <a:r>
              <a:rPr lang="en-US" dirty="0"/>
              <a:t> </a:t>
            </a:r>
            <a:r>
              <a:rPr lang="en-US" dirty="0" err="1"/>
              <a:t>tegenkomen</a:t>
            </a:r>
            <a:r>
              <a:rPr lang="en-US" dirty="0"/>
              <a:t> die </a:t>
            </a:r>
            <a:r>
              <a:rPr lang="en-US" dirty="0" err="1"/>
              <a:t>deze</a:t>
            </a:r>
            <a:r>
              <a:rPr lang="en-US" dirty="0"/>
              <a:t> </a:t>
            </a:r>
            <a:r>
              <a:rPr lang="en-US" dirty="0" err="1"/>
              <a:t>middelen</a:t>
            </a:r>
            <a:r>
              <a:rPr lang="en-US" dirty="0"/>
              <a:t> </a:t>
            </a:r>
            <a:r>
              <a:rPr lang="en-US" dirty="0" err="1"/>
              <a:t>gebruiken</a:t>
            </a:r>
            <a:r>
              <a:rPr lang="en-US" dirty="0"/>
              <a:t> en </a:t>
            </a:r>
            <a:r>
              <a:rPr lang="en-US" dirty="0" err="1"/>
              <a:t>daarmee</a:t>
            </a:r>
            <a:r>
              <a:rPr lang="en-US" dirty="0"/>
              <a:t> </a:t>
            </a:r>
            <a:r>
              <a:rPr lang="en-US" dirty="0" err="1"/>
              <a:t>ontkom</a:t>
            </a:r>
            <a:r>
              <a:rPr lang="en-US" dirty="0"/>
              <a:t> </a:t>
            </a:r>
            <a:r>
              <a:rPr lang="en-US" dirty="0" err="1"/>
              <a:t>je</a:t>
            </a:r>
            <a:r>
              <a:rPr lang="en-US" dirty="0"/>
              <a:t> </a:t>
            </a:r>
            <a:r>
              <a:rPr lang="en-US" dirty="0" err="1"/>
              <a:t>er</a:t>
            </a:r>
            <a:r>
              <a:rPr lang="en-US" dirty="0"/>
              <a:t> </a:t>
            </a:r>
            <a:r>
              <a:rPr lang="en-US" dirty="0" err="1"/>
              <a:t>niet</a:t>
            </a:r>
            <a:r>
              <a:rPr lang="en-US" dirty="0"/>
              <a:t> </a:t>
            </a:r>
            <a:r>
              <a:rPr lang="en-US" dirty="0" err="1"/>
              <a:t>aan</a:t>
            </a:r>
            <a:r>
              <a:rPr lang="en-US" dirty="0"/>
              <a:t> </a:t>
            </a:r>
            <a:r>
              <a:rPr lang="en-US" dirty="0" err="1"/>
              <a:t>je</a:t>
            </a:r>
            <a:r>
              <a:rPr lang="en-US" dirty="0"/>
              <a:t> </a:t>
            </a:r>
            <a:r>
              <a:rPr lang="en-US" dirty="0" err="1"/>
              <a:t>te</a:t>
            </a:r>
            <a:r>
              <a:rPr lang="en-US" dirty="0"/>
              <a:t> </a:t>
            </a:r>
            <a:r>
              <a:rPr lang="en-US" dirty="0" err="1"/>
              <a:t>verdiepen</a:t>
            </a:r>
            <a:r>
              <a:rPr lang="en-US" dirty="0"/>
              <a:t> in </a:t>
            </a:r>
            <a:r>
              <a:rPr lang="en-US" dirty="0" err="1"/>
              <a:t>dit</a:t>
            </a:r>
            <a:r>
              <a:rPr lang="en-US" dirty="0"/>
              <a:t> dossier</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2</a:t>
            </a:fld>
            <a:endParaRPr lang="en-US" altLang="nl-NL"/>
          </a:p>
        </p:txBody>
      </p:sp>
    </p:spTree>
    <p:extLst>
      <p:ext uri="{BB962C8B-B14F-4D97-AF65-F5344CB8AC3E}">
        <p14:creationId xmlns:p14="http://schemas.microsoft.com/office/powerpoint/2010/main" val="354821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t>
            </a:r>
            <a:r>
              <a:rPr lang="en-US" dirty="0" err="1"/>
              <a:t>belangrijk</a:t>
            </a:r>
            <a:r>
              <a:rPr lang="en-US" dirty="0"/>
              <a:t>: </a:t>
            </a:r>
            <a:r>
              <a:rPr lang="en-US" dirty="0" err="1"/>
              <a:t>wanneer</a:t>
            </a:r>
            <a:r>
              <a:rPr lang="en-US" dirty="0"/>
              <a:t> </a:t>
            </a:r>
            <a:r>
              <a:rPr lang="en-US" dirty="0" err="1"/>
              <a:t>niet</a:t>
            </a:r>
            <a:r>
              <a:rPr lang="en-US" dirty="0"/>
              <a:t>.</a:t>
            </a:r>
          </a:p>
          <a:p>
            <a:endParaRPr lang="en-US" dirty="0"/>
          </a:p>
          <a:p>
            <a:r>
              <a:rPr lang="en-US" dirty="0"/>
              <a:t>eGFR: in de </a:t>
            </a:r>
            <a:r>
              <a:rPr lang="en-US" dirty="0" err="1"/>
              <a:t>registratiestudies</a:t>
            </a:r>
            <a:r>
              <a:rPr lang="en-US" dirty="0"/>
              <a:t> </a:t>
            </a:r>
            <a:r>
              <a:rPr lang="en-US" dirty="0" err="1"/>
              <a:t>mochten</a:t>
            </a:r>
            <a:r>
              <a:rPr lang="en-US" dirty="0"/>
              <a:t> </a:t>
            </a:r>
            <a:r>
              <a:rPr lang="en-US" dirty="0" err="1"/>
              <a:t>patienten</a:t>
            </a:r>
            <a:r>
              <a:rPr lang="en-US" dirty="0"/>
              <a:t> met </a:t>
            </a:r>
            <a:r>
              <a:rPr lang="en-US" dirty="0" err="1"/>
              <a:t>een</a:t>
            </a:r>
            <a:r>
              <a:rPr lang="en-US" dirty="0"/>
              <a:t> eGFR 15-30 ml/min </a:t>
            </a:r>
            <a:r>
              <a:rPr lang="en-US" dirty="0" err="1"/>
              <a:t>niet</a:t>
            </a:r>
            <a:r>
              <a:rPr lang="en-US" dirty="0"/>
              <a:t> </a:t>
            </a:r>
            <a:r>
              <a:rPr lang="en-US" dirty="0" err="1"/>
              <a:t>meedoen</a:t>
            </a:r>
            <a:r>
              <a:rPr lang="en-US" dirty="0"/>
              <a:t>. </a:t>
            </a:r>
            <a:r>
              <a:rPr lang="en-US" dirty="0" err="1"/>
              <a:t>Echter</a:t>
            </a:r>
            <a:r>
              <a:rPr lang="en-US" dirty="0"/>
              <a:t>, </a:t>
            </a:r>
            <a:r>
              <a:rPr lang="en-US" dirty="0" err="1"/>
              <a:t>o.b.v</a:t>
            </a:r>
            <a:r>
              <a:rPr lang="en-US" dirty="0"/>
              <a:t>. </a:t>
            </a:r>
            <a:r>
              <a:rPr lang="en-US" dirty="0" err="1"/>
              <a:t>populatie</a:t>
            </a:r>
            <a:r>
              <a:rPr lang="en-US" dirty="0"/>
              <a:t> </a:t>
            </a:r>
            <a:r>
              <a:rPr lang="en-US" dirty="0" err="1"/>
              <a:t>farmocokinetisch</a:t>
            </a:r>
            <a:r>
              <a:rPr lang="en-US" dirty="0"/>
              <a:t> </a:t>
            </a:r>
            <a:r>
              <a:rPr lang="en-US" dirty="0" err="1"/>
              <a:t>modelleren</a:t>
            </a:r>
            <a:r>
              <a:rPr lang="en-US" dirty="0"/>
              <a:t> </a:t>
            </a:r>
            <a:r>
              <a:rPr lang="en-US" dirty="0" err="1"/>
              <a:t>heeft</a:t>
            </a:r>
            <a:r>
              <a:rPr lang="en-US" dirty="0"/>
              <a:t> de FDA en de EMA de factor </a:t>
            </a:r>
            <a:r>
              <a:rPr lang="en-US" dirty="0" err="1"/>
              <a:t>Xa</a:t>
            </a:r>
            <a:r>
              <a:rPr lang="en-US" dirty="0"/>
              <a:t> </a:t>
            </a:r>
            <a:r>
              <a:rPr lang="en-US" dirty="0" err="1"/>
              <a:t>remmers</a:t>
            </a:r>
            <a:r>
              <a:rPr lang="en-US" dirty="0"/>
              <a:t> </a:t>
            </a:r>
            <a:r>
              <a:rPr lang="en-US" dirty="0" err="1"/>
              <a:t>wel</a:t>
            </a:r>
            <a:r>
              <a:rPr lang="en-US" dirty="0"/>
              <a:t> </a:t>
            </a:r>
            <a:r>
              <a:rPr lang="en-US" dirty="0" err="1"/>
              <a:t>goedgekeurd</a:t>
            </a:r>
            <a:r>
              <a:rPr lang="en-US" dirty="0"/>
              <a:t> </a:t>
            </a:r>
            <a:r>
              <a:rPr lang="en-US" dirty="0" err="1"/>
              <a:t>voor</a:t>
            </a:r>
            <a:r>
              <a:rPr lang="en-US" dirty="0"/>
              <a:t> eGFR 15-30 ml/min. </a:t>
            </a:r>
          </a:p>
          <a:p>
            <a:endParaRPr lang="en-US" dirty="0"/>
          </a:p>
          <a:p>
            <a:r>
              <a:rPr lang="en-US" dirty="0"/>
              <a:t>Op </a:t>
            </a:r>
            <a:r>
              <a:rPr lang="en-US" dirty="0" err="1"/>
              <a:t>farmacologische</a:t>
            </a:r>
            <a:r>
              <a:rPr lang="en-US" dirty="0"/>
              <a:t> </a:t>
            </a:r>
            <a:r>
              <a:rPr lang="en-US" dirty="0" err="1"/>
              <a:t>gronden</a:t>
            </a:r>
            <a:r>
              <a:rPr lang="en-US" dirty="0"/>
              <a:t> </a:t>
            </a:r>
            <a:r>
              <a:rPr lang="en-US" dirty="0" err="1"/>
              <a:t>helemaal</a:t>
            </a:r>
            <a:r>
              <a:rPr lang="en-US" dirty="0"/>
              <a:t> </a:t>
            </a:r>
            <a:r>
              <a:rPr lang="en-US" dirty="0" err="1"/>
              <a:t>niet</a:t>
            </a:r>
            <a:r>
              <a:rPr lang="en-US" dirty="0"/>
              <a:t> </a:t>
            </a:r>
            <a:r>
              <a:rPr lang="en-US" dirty="0" err="1"/>
              <a:t>gek</a:t>
            </a:r>
            <a:r>
              <a:rPr lang="en-US" dirty="0"/>
              <a:t> (</a:t>
            </a:r>
            <a:r>
              <a:rPr lang="en-US" dirty="0" err="1"/>
              <a:t>alleen</a:t>
            </a:r>
            <a:r>
              <a:rPr lang="en-US" dirty="0"/>
              <a:t> ≤50% </a:t>
            </a:r>
            <a:r>
              <a:rPr lang="en-US" dirty="0" err="1"/>
              <a:t>renale</a:t>
            </a:r>
            <a:r>
              <a:rPr lang="en-US" dirty="0"/>
              <a:t> </a:t>
            </a:r>
            <a:r>
              <a:rPr lang="en-US" dirty="0" err="1"/>
              <a:t>klaring</a:t>
            </a:r>
            <a:r>
              <a:rPr lang="en-US" dirty="0"/>
              <a:t>; </a:t>
            </a:r>
            <a:r>
              <a:rPr lang="en-US" dirty="0" err="1"/>
              <a:t>alleen</a:t>
            </a:r>
            <a:r>
              <a:rPr lang="en-US" dirty="0"/>
              <a:t> dabigatran 80% </a:t>
            </a:r>
            <a:r>
              <a:rPr lang="en-US" dirty="0" err="1"/>
              <a:t>renale</a:t>
            </a:r>
            <a:r>
              <a:rPr lang="en-US" dirty="0"/>
              <a:t> </a:t>
            </a:r>
            <a:r>
              <a:rPr lang="en-US" dirty="0" err="1"/>
              <a:t>klaring</a:t>
            </a:r>
            <a:r>
              <a:rPr lang="en-US" dirty="0"/>
              <a:t>). Maar </a:t>
            </a:r>
            <a:r>
              <a:rPr lang="en-US" dirty="0" err="1"/>
              <a:t>ook</a:t>
            </a:r>
            <a:r>
              <a:rPr lang="en-US" dirty="0"/>
              <a:t> </a:t>
            </a:r>
            <a:r>
              <a:rPr lang="en-US" dirty="0" err="1"/>
              <a:t>wel</a:t>
            </a:r>
            <a:r>
              <a:rPr lang="en-US" dirty="0"/>
              <a:t> </a:t>
            </a:r>
            <a:r>
              <a:rPr lang="en-US" dirty="0" err="1"/>
              <a:t>gek</a:t>
            </a:r>
            <a:r>
              <a:rPr lang="en-US" dirty="0"/>
              <a:t> om </a:t>
            </a:r>
            <a:r>
              <a:rPr lang="en-US" dirty="0" err="1"/>
              <a:t>goed</a:t>
            </a:r>
            <a:r>
              <a:rPr lang="en-US" dirty="0"/>
              <a:t> </a:t>
            </a:r>
            <a:r>
              <a:rPr lang="en-US" dirty="0" err="1"/>
              <a:t>te</a:t>
            </a:r>
            <a:r>
              <a:rPr lang="en-US" dirty="0"/>
              <a:t> </a:t>
            </a:r>
            <a:r>
              <a:rPr lang="en-US" dirty="0" err="1"/>
              <a:t>keuren</a:t>
            </a:r>
            <a:r>
              <a:rPr lang="en-US" dirty="0"/>
              <a:t> </a:t>
            </a:r>
            <a:r>
              <a:rPr lang="en-US" dirty="0" err="1"/>
              <a:t>voor</a:t>
            </a:r>
            <a:r>
              <a:rPr lang="en-US" dirty="0"/>
              <a:t> </a:t>
            </a:r>
            <a:r>
              <a:rPr lang="en-US" dirty="0" err="1"/>
              <a:t>een</a:t>
            </a:r>
            <a:r>
              <a:rPr lang="en-US" dirty="0"/>
              <a:t> </a:t>
            </a:r>
            <a:r>
              <a:rPr lang="en-US" dirty="0" err="1"/>
              <a:t>populatie</a:t>
            </a:r>
            <a:r>
              <a:rPr lang="en-US" dirty="0"/>
              <a:t> </a:t>
            </a:r>
            <a:r>
              <a:rPr lang="en-US" dirty="0" err="1"/>
              <a:t>waarin</a:t>
            </a:r>
            <a:r>
              <a:rPr lang="en-US" dirty="0"/>
              <a:t> het nooit </a:t>
            </a:r>
            <a:r>
              <a:rPr lang="en-US" dirty="0" err="1"/>
              <a:t>onderzocht</a:t>
            </a:r>
            <a:r>
              <a:rPr lang="en-US" dirty="0"/>
              <a:t> is. </a:t>
            </a:r>
            <a:r>
              <a:rPr lang="en-US" dirty="0" err="1"/>
              <a:t>Daarom</a:t>
            </a:r>
            <a:r>
              <a:rPr lang="en-US" dirty="0"/>
              <a:t> </a:t>
            </a:r>
            <a:r>
              <a:rPr lang="en-US" dirty="0" err="1"/>
              <a:t>nog</a:t>
            </a:r>
            <a:r>
              <a:rPr lang="en-US" dirty="0"/>
              <a:t> best </a:t>
            </a:r>
            <a:r>
              <a:rPr lang="en-US" dirty="0" err="1"/>
              <a:t>wel</a:t>
            </a:r>
            <a:r>
              <a:rPr lang="en-US" dirty="0"/>
              <a:t> </a:t>
            </a:r>
            <a:r>
              <a:rPr lang="en-US" dirty="0" err="1"/>
              <a:t>discussie</a:t>
            </a:r>
            <a:r>
              <a:rPr lang="en-US" dirty="0"/>
              <a:t> of </a:t>
            </a:r>
            <a:r>
              <a:rPr lang="en-US" dirty="0" err="1"/>
              <a:t>je</a:t>
            </a:r>
            <a:r>
              <a:rPr lang="en-US" dirty="0"/>
              <a:t> nu </a:t>
            </a:r>
            <a:r>
              <a:rPr lang="en-US" dirty="0" err="1"/>
              <a:t>wel</a:t>
            </a:r>
            <a:r>
              <a:rPr lang="en-US" dirty="0"/>
              <a:t>/</a:t>
            </a:r>
            <a:r>
              <a:rPr lang="en-US" dirty="0" err="1"/>
              <a:t>niet</a:t>
            </a:r>
            <a:r>
              <a:rPr lang="en-US" dirty="0"/>
              <a:t> </a:t>
            </a:r>
            <a:r>
              <a:rPr lang="en-US" dirty="0" err="1"/>
              <a:t>bij</a:t>
            </a:r>
            <a:r>
              <a:rPr lang="en-US" dirty="0"/>
              <a:t> eGFR 15-30 ml/min </a:t>
            </a:r>
            <a:r>
              <a:rPr lang="en-US" dirty="0" err="1"/>
              <a:t>een</a:t>
            </a:r>
            <a:r>
              <a:rPr lang="en-US" dirty="0"/>
              <a:t> DOAC </a:t>
            </a:r>
            <a:r>
              <a:rPr lang="en-US" dirty="0" err="1"/>
              <a:t>moet</a:t>
            </a:r>
            <a:r>
              <a:rPr lang="en-US" dirty="0"/>
              <a:t> </a:t>
            </a:r>
            <a:r>
              <a:rPr lang="en-US" dirty="0" err="1"/>
              <a:t>geven</a:t>
            </a:r>
            <a:r>
              <a:rPr lang="en-US" dirty="0"/>
              <a:t>. NB: </a:t>
            </a:r>
            <a:r>
              <a:rPr lang="en-US" dirty="0" err="1"/>
              <a:t>ook</a:t>
            </a:r>
            <a:r>
              <a:rPr lang="en-US" dirty="0"/>
              <a:t> </a:t>
            </a:r>
            <a:r>
              <a:rPr lang="en-US" dirty="0" err="1"/>
              <a:t>bij</a:t>
            </a:r>
            <a:r>
              <a:rPr lang="en-US" dirty="0"/>
              <a:t> VKA </a:t>
            </a:r>
            <a:r>
              <a:rPr lang="en-US" dirty="0" err="1"/>
              <a:t>gebruik</a:t>
            </a:r>
            <a:r>
              <a:rPr lang="en-US" dirty="0"/>
              <a:t> (0% </a:t>
            </a:r>
            <a:r>
              <a:rPr lang="en-US" dirty="0" err="1"/>
              <a:t>renale</a:t>
            </a:r>
            <a:r>
              <a:rPr lang="en-US" dirty="0"/>
              <a:t> </a:t>
            </a:r>
            <a:r>
              <a:rPr lang="en-US" dirty="0" err="1"/>
              <a:t>klaring</a:t>
            </a:r>
            <a:r>
              <a:rPr lang="en-US" dirty="0"/>
              <a:t>) </a:t>
            </a:r>
            <a:r>
              <a:rPr lang="en-US" dirty="0" err="1"/>
              <a:t>weten</a:t>
            </a:r>
            <a:r>
              <a:rPr lang="en-US" dirty="0"/>
              <a:t> we </a:t>
            </a:r>
            <a:r>
              <a:rPr lang="en-US" dirty="0" err="1"/>
              <a:t>dat</a:t>
            </a:r>
            <a:r>
              <a:rPr lang="en-US" dirty="0"/>
              <a:t> de </a:t>
            </a:r>
            <a:r>
              <a:rPr lang="en-US" dirty="0" err="1"/>
              <a:t>bloedingsrisico’s</a:t>
            </a:r>
            <a:r>
              <a:rPr lang="en-US" dirty="0"/>
              <a:t> </a:t>
            </a:r>
            <a:r>
              <a:rPr lang="en-US" dirty="0" err="1"/>
              <a:t>hoger</a:t>
            </a:r>
            <a:r>
              <a:rPr lang="en-US" dirty="0"/>
              <a:t> </a:t>
            </a:r>
            <a:r>
              <a:rPr lang="en-US" dirty="0" err="1"/>
              <a:t>zijn</a:t>
            </a:r>
            <a:r>
              <a:rPr lang="en-US" dirty="0"/>
              <a:t> </a:t>
            </a:r>
            <a:r>
              <a:rPr lang="en-US" dirty="0" err="1"/>
              <a:t>bij</a:t>
            </a:r>
            <a:r>
              <a:rPr lang="en-US" dirty="0"/>
              <a:t> </a:t>
            </a:r>
            <a:r>
              <a:rPr lang="en-US" dirty="0" err="1"/>
              <a:t>ptn</a:t>
            </a:r>
            <a:r>
              <a:rPr lang="en-US" dirty="0"/>
              <a:t> met </a:t>
            </a:r>
            <a:r>
              <a:rPr lang="en-US" dirty="0" err="1"/>
              <a:t>ernstige</a:t>
            </a:r>
            <a:r>
              <a:rPr lang="en-US" dirty="0"/>
              <a:t> </a:t>
            </a:r>
            <a:r>
              <a:rPr lang="en-US" dirty="0" err="1"/>
              <a:t>nierfunctiestoornissen</a:t>
            </a:r>
            <a:r>
              <a:rPr lang="en-US" dirty="0"/>
              <a:t>. Het is </a:t>
            </a:r>
            <a:r>
              <a:rPr lang="en-US" dirty="0" err="1"/>
              <a:t>misschien</a:t>
            </a:r>
            <a:r>
              <a:rPr lang="en-US" dirty="0"/>
              <a:t> </a:t>
            </a:r>
            <a:r>
              <a:rPr lang="en-US" dirty="0" err="1"/>
              <a:t>dus</a:t>
            </a:r>
            <a:r>
              <a:rPr lang="en-US" dirty="0"/>
              <a:t> </a:t>
            </a:r>
            <a:r>
              <a:rPr lang="en-US" dirty="0" err="1"/>
              <a:t>meer</a:t>
            </a:r>
            <a:r>
              <a:rPr lang="en-US" dirty="0"/>
              <a:t> </a:t>
            </a:r>
            <a:r>
              <a:rPr lang="en-US" dirty="0" err="1"/>
              <a:t>een</a:t>
            </a:r>
            <a:r>
              <a:rPr lang="en-US" dirty="0"/>
              <a:t> </a:t>
            </a:r>
            <a:r>
              <a:rPr lang="en-US" dirty="0" err="1"/>
              <a:t>uiting</a:t>
            </a:r>
            <a:r>
              <a:rPr lang="en-US" dirty="0"/>
              <a:t> van de </a:t>
            </a:r>
            <a:r>
              <a:rPr lang="en-US" dirty="0" err="1"/>
              <a:t>broosheid</a:t>
            </a:r>
            <a:r>
              <a:rPr lang="en-US" dirty="0"/>
              <a:t> van de patient </a:t>
            </a:r>
            <a:r>
              <a:rPr lang="en-US" dirty="0" err="1"/>
              <a:t>dan</a:t>
            </a:r>
            <a:r>
              <a:rPr lang="en-US" dirty="0"/>
              <a:t> </a:t>
            </a:r>
            <a:r>
              <a:rPr lang="en-US" dirty="0" err="1"/>
              <a:t>een</a:t>
            </a:r>
            <a:r>
              <a:rPr lang="en-US" dirty="0"/>
              <a:t> </a:t>
            </a:r>
            <a:r>
              <a:rPr lang="en-US" dirty="0" err="1"/>
              <a:t>echte</a:t>
            </a:r>
            <a:r>
              <a:rPr lang="en-US" dirty="0"/>
              <a:t> </a:t>
            </a:r>
            <a:r>
              <a:rPr lang="en-US" dirty="0" err="1"/>
              <a:t>farmacokinetische</a:t>
            </a:r>
            <a:r>
              <a:rPr lang="en-US" dirty="0"/>
              <a:t> parameter.</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20</a:t>
            </a:fld>
            <a:endParaRPr lang="en-US" altLang="nl-NL"/>
          </a:p>
        </p:txBody>
      </p:sp>
    </p:spTree>
    <p:extLst>
      <p:ext uri="{BB962C8B-B14F-4D97-AF65-F5344CB8AC3E}">
        <p14:creationId xmlns:p14="http://schemas.microsoft.com/office/powerpoint/2010/main" val="267872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 </a:t>
            </a:r>
            <a:r>
              <a:rPr lang="en-US" dirty="0" err="1"/>
              <a:t>gebrek</a:t>
            </a:r>
            <a:r>
              <a:rPr lang="en-US" dirty="0"/>
              <a:t> </a:t>
            </a:r>
            <a:r>
              <a:rPr lang="en-US" dirty="0" err="1"/>
              <a:t>aan</a:t>
            </a:r>
            <a:r>
              <a:rPr lang="en-US" dirty="0"/>
              <a:t> </a:t>
            </a:r>
            <a:r>
              <a:rPr lang="en-US" dirty="0" err="1"/>
              <a:t>een</a:t>
            </a:r>
            <a:r>
              <a:rPr lang="en-US" dirty="0"/>
              <a:t> </a:t>
            </a:r>
            <a:r>
              <a:rPr lang="en-US" dirty="0" err="1"/>
              <a:t>antidotum</a:t>
            </a:r>
            <a:r>
              <a:rPr lang="en-US" dirty="0"/>
              <a:t> </a:t>
            </a:r>
            <a:r>
              <a:rPr lang="en-US" dirty="0" err="1"/>
              <a:t>voor</a:t>
            </a:r>
            <a:r>
              <a:rPr lang="en-US" dirty="0"/>
              <a:t> DOAC’s.</a:t>
            </a:r>
          </a:p>
          <a:p>
            <a:endParaRPr lang="en-US" dirty="0"/>
          </a:p>
          <a:p>
            <a:r>
              <a:rPr lang="en-US" dirty="0" err="1"/>
              <a:t>Dit</a:t>
            </a:r>
            <a:r>
              <a:rPr lang="en-US" dirty="0"/>
              <a:t> </a:t>
            </a:r>
            <a:r>
              <a:rPr lang="en-US" dirty="0" err="1"/>
              <a:t>blijft</a:t>
            </a:r>
            <a:r>
              <a:rPr lang="en-US" dirty="0"/>
              <a:t> het </a:t>
            </a:r>
            <a:r>
              <a:rPr lang="en-US" dirty="0" err="1"/>
              <a:t>meest</a:t>
            </a:r>
            <a:r>
              <a:rPr lang="en-US" dirty="0"/>
              <a:t> </a:t>
            </a:r>
            <a:r>
              <a:rPr lang="en-US" dirty="0" err="1"/>
              <a:t>gehoorde</a:t>
            </a:r>
            <a:r>
              <a:rPr lang="en-US" dirty="0"/>
              <a:t> </a:t>
            </a:r>
            <a:r>
              <a:rPr lang="en-US" dirty="0" err="1"/>
              <a:t>bezwaar</a:t>
            </a:r>
            <a:r>
              <a:rPr lang="en-US" dirty="0"/>
              <a:t> </a:t>
            </a:r>
            <a:r>
              <a:rPr lang="en-US" dirty="0" err="1"/>
              <a:t>tegen</a:t>
            </a:r>
            <a:r>
              <a:rPr lang="en-US" dirty="0"/>
              <a:t> DOAC’s. </a:t>
            </a:r>
            <a:r>
              <a:rPr lang="en-US" dirty="0" err="1"/>
              <a:t>Zelfs</a:t>
            </a:r>
            <a:r>
              <a:rPr lang="en-US" dirty="0"/>
              <a:t> in </a:t>
            </a:r>
            <a:r>
              <a:rPr lang="en-US" dirty="0" err="1"/>
              <a:t>populaire</a:t>
            </a:r>
            <a:r>
              <a:rPr lang="en-US" dirty="0"/>
              <a:t> media </a:t>
            </a:r>
            <a:r>
              <a:rPr lang="en-US" dirty="0" err="1"/>
              <a:t>gaat</a:t>
            </a:r>
            <a:r>
              <a:rPr lang="en-US" dirty="0"/>
              <a:t> </a:t>
            </a:r>
            <a:r>
              <a:rPr lang="en-US" dirty="0" err="1"/>
              <a:t>dit</a:t>
            </a:r>
            <a:r>
              <a:rPr lang="en-US" dirty="0"/>
              <a:t> </a:t>
            </a:r>
            <a:r>
              <a:rPr lang="en-US" dirty="0" err="1"/>
              <a:t>rond</a:t>
            </a:r>
            <a:r>
              <a:rPr lang="en-US" dirty="0"/>
              <a:t> en </a:t>
            </a:r>
            <a:r>
              <a:rPr lang="en-US" dirty="0" err="1"/>
              <a:t>m.n</a:t>
            </a:r>
            <a:r>
              <a:rPr lang="en-US" dirty="0"/>
              <a:t>. Argos </a:t>
            </a:r>
            <a:r>
              <a:rPr lang="en-US" dirty="0" err="1"/>
              <a:t>heeft</a:t>
            </a:r>
            <a:r>
              <a:rPr lang="en-US" dirty="0"/>
              <a:t> </a:t>
            </a:r>
            <a:r>
              <a:rPr lang="en-US" dirty="0" err="1"/>
              <a:t>dit</a:t>
            </a:r>
            <a:r>
              <a:rPr lang="en-US" dirty="0"/>
              <a:t> in 2 </a:t>
            </a:r>
            <a:r>
              <a:rPr lang="en-US" dirty="0" err="1"/>
              <a:t>eerdere</a:t>
            </a:r>
            <a:r>
              <a:rPr lang="en-US" dirty="0"/>
              <a:t> </a:t>
            </a:r>
            <a:r>
              <a:rPr lang="en-US" dirty="0" err="1"/>
              <a:t>uitzendingen</a:t>
            </a:r>
            <a:r>
              <a:rPr lang="en-US" dirty="0"/>
              <a:t> heel breed </a:t>
            </a:r>
            <a:r>
              <a:rPr lang="en-US" dirty="0" err="1"/>
              <a:t>uitgemeten</a:t>
            </a:r>
            <a:r>
              <a:rPr lang="en-US" dirty="0"/>
              <a:t>. </a:t>
            </a:r>
          </a:p>
          <a:p>
            <a:endParaRPr lang="en-US" dirty="0"/>
          </a:p>
          <a:p>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21</a:t>
            </a:fld>
            <a:endParaRPr lang="en-US" altLang="nl-NL"/>
          </a:p>
        </p:txBody>
      </p:sp>
    </p:spTree>
    <p:extLst>
      <p:ext uri="{BB962C8B-B14F-4D97-AF65-F5344CB8AC3E}">
        <p14:creationId xmlns:p14="http://schemas.microsoft.com/office/powerpoint/2010/main" val="229014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Overzicht</a:t>
            </a:r>
            <a:r>
              <a:rPr lang="en-US" dirty="0"/>
              <a:t> van </a:t>
            </a:r>
            <a:r>
              <a:rPr lang="en-US" dirty="0" err="1"/>
              <a:t>antidota</a:t>
            </a:r>
            <a:r>
              <a:rPr lang="en-US" dirty="0"/>
              <a:t>:</a:t>
            </a:r>
          </a:p>
          <a:p>
            <a:r>
              <a:rPr lang="en-US" dirty="0" err="1"/>
              <a:t>Er</a:t>
            </a:r>
            <a:r>
              <a:rPr lang="en-US" dirty="0"/>
              <a:t> </a:t>
            </a:r>
            <a:r>
              <a:rPr lang="en-US" dirty="0" err="1"/>
              <a:t>wordt</a:t>
            </a:r>
            <a:r>
              <a:rPr lang="en-US" dirty="0"/>
              <a:t> </a:t>
            </a:r>
            <a:r>
              <a:rPr lang="en-US" dirty="0" err="1"/>
              <a:t>vaak</a:t>
            </a:r>
            <a:r>
              <a:rPr lang="en-US" dirty="0"/>
              <a:t> </a:t>
            </a:r>
            <a:r>
              <a:rPr lang="en-US" dirty="0" err="1"/>
              <a:t>gezegd</a:t>
            </a:r>
            <a:r>
              <a:rPr lang="en-US" dirty="0"/>
              <a:t> </a:t>
            </a:r>
            <a:r>
              <a:rPr lang="en-US" dirty="0" err="1"/>
              <a:t>dat</a:t>
            </a:r>
            <a:r>
              <a:rPr lang="en-US" dirty="0"/>
              <a:t> </a:t>
            </a:r>
            <a:r>
              <a:rPr lang="en-US" dirty="0" err="1"/>
              <a:t>vitamine</a:t>
            </a:r>
            <a:r>
              <a:rPr lang="en-US" dirty="0"/>
              <a:t> K het </a:t>
            </a:r>
            <a:r>
              <a:rPr lang="en-US" dirty="0" err="1"/>
              <a:t>antidotum</a:t>
            </a:r>
            <a:r>
              <a:rPr lang="en-US" dirty="0"/>
              <a:t> is </a:t>
            </a:r>
            <a:r>
              <a:rPr lang="en-US" dirty="0" err="1"/>
              <a:t>dat</a:t>
            </a:r>
            <a:r>
              <a:rPr lang="en-US" dirty="0"/>
              <a:t> </a:t>
            </a:r>
            <a:r>
              <a:rPr lang="en-US" dirty="0" err="1"/>
              <a:t>ontbreekt</a:t>
            </a:r>
            <a:r>
              <a:rPr lang="en-US" dirty="0"/>
              <a:t> </a:t>
            </a:r>
            <a:r>
              <a:rPr lang="en-US" dirty="0" err="1"/>
              <a:t>voor</a:t>
            </a:r>
            <a:r>
              <a:rPr lang="en-US" dirty="0"/>
              <a:t> DOAC’s.</a:t>
            </a:r>
          </a:p>
          <a:p>
            <a:r>
              <a:rPr lang="en-US" dirty="0" err="1"/>
              <a:t>Dat</a:t>
            </a:r>
            <a:r>
              <a:rPr lang="en-US" dirty="0"/>
              <a:t> is </a:t>
            </a:r>
            <a:r>
              <a:rPr lang="en-US" dirty="0" err="1"/>
              <a:t>echt</a:t>
            </a:r>
            <a:r>
              <a:rPr lang="en-US" dirty="0"/>
              <a:t> </a:t>
            </a:r>
            <a:r>
              <a:rPr lang="en-US" dirty="0" err="1"/>
              <a:t>onzin</a:t>
            </a:r>
            <a:r>
              <a:rPr lang="en-US" dirty="0"/>
              <a:t>. </a:t>
            </a:r>
            <a:r>
              <a:rPr lang="en-US" dirty="0" err="1"/>
              <a:t>Een</a:t>
            </a:r>
            <a:r>
              <a:rPr lang="en-US" dirty="0"/>
              <a:t> </a:t>
            </a:r>
            <a:r>
              <a:rPr lang="en-US" dirty="0" err="1"/>
              <a:t>antidotum</a:t>
            </a:r>
            <a:r>
              <a:rPr lang="en-US" dirty="0"/>
              <a:t> </a:t>
            </a:r>
            <a:r>
              <a:rPr lang="en-US" dirty="0" err="1"/>
              <a:t>moet</a:t>
            </a:r>
            <a:r>
              <a:rPr lang="en-US" dirty="0"/>
              <a:t> </a:t>
            </a:r>
            <a:r>
              <a:rPr lang="en-US" dirty="0" err="1"/>
              <a:t>als</a:t>
            </a:r>
            <a:r>
              <a:rPr lang="en-US" dirty="0"/>
              <a:t> </a:t>
            </a:r>
            <a:r>
              <a:rPr lang="en-US" dirty="0" err="1"/>
              <a:t>doel</a:t>
            </a:r>
            <a:r>
              <a:rPr lang="en-US" dirty="0"/>
              <a:t> </a:t>
            </a:r>
            <a:r>
              <a:rPr lang="en-US" dirty="0" err="1"/>
              <a:t>hebben</a:t>
            </a:r>
            <a:r>
              <a:rPr lang="en-US" dirty="0"/>
              <a:t> om “direct” de </a:t>
            </a:r>
            <a:r>
              <a:rPr lang="en-US" dirty="0" err="1"/>
              <a:t>stolling</a:t>
            </a:r>
            <a:r>
              <a:rPr lang="en-US" dirty="0"/>
              <a:t> </a:t>
            </a:r>
            <a:r>
              <a:rPr lang="en-US" dirty="0" err="1"/>
              <a:t>te</a:t>
            </a:r>
            <a:r>
              <a:rPr lang="en-US" dirty="0"/>
              <a:t> </a:t>
            </a:r>
            <a:r>
              <a:rPr lang="en-US" dirty="0" err="1"/>
              <a:t>normaliseren</a:t>
            </a:r>
            <a:r>
              <a:rPr lang="en-US" dirty="0"/>
              <a:t>, maar </a:t>
            </a:r>
            <a:r>
              <a:rPr lang="en-US" dirty="0" err="1"/>
              <a:t>dat</a:t>
            </a:r>
            <a:r>
              <a:rPr lang="en-US" dirty="0"/>
              <a:t> </a:t>
            </a:r>
            <a:r>
              <a:rPr lang="en-US" dirty="0" err="1"/>
              <a:t>doet</a:t>
            </a:r>
            <a:r>
              <a:rPr lang="en-US" dirty="0"/>
              <a:t> </a:t>
            </a:r>
            <a:r>
              <a:rPr lang="en-US" dirty="0" err="1"/>
              <a:t>vitamine</a:t>
            </a:r>
            <a:r>
              <a:rPr lang="en-US" dirty="0"/>
              <a:t> K </a:t>
            </a:r>
            <a:r>
              <a:rPr lang="en-US" dirty="0" err="1"/>
              <a:t>helemaal</a:t>
            </a:r>
            <a:r>
              <a:rPr lang="en-US" dirty="0"/>
              <a:t> </a:t>
            </a:r>
            <a:r>
              <a:rPr lang="en-US" dirty="0" err="1"/>
              <a:t>niet</a:t>
            </a:r>
            <a:r>
              <a:rPr lang="en-US" dirty="0"/>
              <a:t>. </a:t>
            </a:r>
          </a:p>
          <a:p>
            <a:r>
              <a:rPr lang="en-US" dirty="0" err="1"/>
              <a:t>Bij</a:t>
            </a:r>
            <a:r>
              <a:rPr lang="en-US" dirty="0"/>
              <a:t> </a:t>
            </a:r>
            <a:r>
              <a:rPr lang="en-US" dirty="0" err="1"/>
              <a:t>vitamine</a:t>
            </a:r>
            <a:r>
              <a:rPr lang="en-US" dirty="0"/>
              <a:t> K </a:t>
            </a:r>
            <a:r>
              <a:rPr lang="en-US" dirty="0" err="1"/>
              <a:t>antagonisten</a:t>
            </a:r>
            <a:r>
              <a:rPr lang="en-US" dirty="0"/>
              <a:t> is, </a:t>
            </a:r>
            <a:r>
              <a:rPr lang="en-US" dirty="0" err="1"/>
              <a:t>bij</a:t>
            </a:r>
            <a:r>
              <a:rPr lang="en-US" dirty="0"/>
              <a:t> </a:t>
            </a:r>
            <a:r>
              <a:rPr lang="en-US" dirty="0" err="1"/>
              <a:t>staken</a:t>
            </a:r>
            <a:r>
              <a:rPr lang="en-US" dirty="0"/>
              <a:t>, het effect </a:t>
            </a:r>
            <a:r>
              <a:rPr lang="en-US" dirty="0" err="1"/>
              <a:t>na</a:t>
            </a:r>
            <a:r>
              <a:rPr lang="en-US" dirty="0"/>
              <a:t> 3-5 </a:t>
            </a:r>
            <a:r>
              <a:rPr lang="en-US" dirty="0" err="1"/>
              <a:t>dagen</a:t>
            </a:r>
            <a:r>
              <a:rPr lang="en-US" dirty="0"/>
              <a:t> pas </a:t>
            </a:r>
            <a:r>
              <a:rPr lang="en-US" dirty="0" err="1"/>
              <a:t>uitgewerkt</a:t>
            </a:r>
            <a:r>
              <a:rPr lang="en-US" dirty="0"/>
              <a:t>. </a:t>
            </a:r>
            <a:r>
              <a:rPr lang="en-US" dirty="0" err="1"/>
              <a:t>M.b.v</a:t>
            </a:r>
            <a:r>
              <a:rPr lang="en-US" dirty="0"/>
              <a:t>. </a:t>
            </a:r>
            <a:r>
              <a:rPr lang="en-US" dirty="0" err="1"/>
              <a:t>vitamine</a:t>
            </a:r>
            <a:r>
              <a:rPr lang="en-US" dirty="0"/>
              <a:t> K </a:t>
            </a:r>
            <a:r>
              <a:rPr lang="en-US" dirty="0" err="1"/>
              <a:t>kan</a:t>
            </a:r>
            <a:r>
              <a:rPr lang="en-US" dirty="0"/>
              <a:t> </a:t>
            </a:r>
            <a:r>
              <a:rPr lang="en-US" dirty="0" err="1"/>
              <a:t>je</a:t>
            </a:r>
            <a:r>
              <a:rPr lang="en-US" dirty="0"/>
              <a:t> </a:t>
            </a:r>
            <a:r>
              <a:rPr lang="en-US" dirty="0" err="1"/>
              <a:t>dat</a:t>
            </a:r>
            <a:r>
              <a:rPr lang="en-US" dirty="0"/>
              <a:t> </a:t>
            </a:r>
            <a:r>
              <a:rPr lang="en-US" dirty="0" err="1"/>
              <a:t>terugbrengen</a:t>
            </a:r>
            <a:r>
              <a:rPr lang="en-US" dirty="0"/>
              <a:t> </a:t>
            </a:r>
            <a:r>
              <a:rPr lang="en-US" dirty="0" err="1"/>
              <a:t>naar</a:t>
            </a:r>
            <a:r>
              <a:rPr lang="en-US" dirty="0"/>
              <a:t> &lt; 24 u.</a:t>
            </a:r>
          </a:p>
          <a:p>
            <a:r>
              <a:rPr lang="en-US" dirty="0" err="1"/>
              <a:t>Echter</a:t>
            </a:r>
            <a:r>
              <a:rPr lang="en-US" dirty="0"/>
              <a:t>, het effect van DOAC’s </a:t>
            </a:r>
            <a:r>
              <a:rPr lang="en-US" dirty="0" err="1"/>
              <a:t>houdt</a:t>
            </a:r>
            <a:r>
              <a:rPr lang="en-US" dirty="0"/>
              <a:t> </a:t>
            </a:r>
            <a:r>
              <a:rPr lang="en-US" dirty="0" err="1"/>
              <a:t>korter</a:t>
            </a:r>
            <a:r>
              <a:rPr lang="en-US" dirty="0"/>
              <a:t> </a:t>
            </a:r>
            <a:r>
              <a:rPr lang="en-US" dirty="0" err="1"/>
              <a:t>aan</a:t>
            </a:r>
            <a:r>
              <a:rPr lang="en-US" dirty="0"/>
              <a:t> </a:t>
            </a:r>
            <a:r>
              <a:rPr lang="en-US" dirty="0" err="1"/>
              <a:t>dan</a:t>
            </a:r>
            <a:r>
              <a:rPr lang="en-US" dirty="0"/>
              <a:t> van </a:t>
            </a:r>
            <a:r>
              <a:rPr lang="en-US" dirty="0" err="1"/>
              <a:t>vitamine</a:t>
            </a:r>
            <a:r>
              <a:rPr lang="en-US" dirty="0"/>
              <a:t> K </a:t>
            </a:r>
            <a:r>
              <a:rPr lang="en-US" dirty="0" err="1"/>
              <a:t>antagonisten</a:t>
            </a:r>
            <a:r>
              <a:rPr lang="en-US" dirty="0"/>
              <a:t>. </a:t>
            </a:r>
            <a:r>
              <a:rPr lang="en-US" dirty="0" err="1"/>
              <a:t>Bij</a:t>
            </a:r>
            <a:r>
              <a:rPr lang="en-US" dirty="0"/>
              <a:t> </a:t>
            </a:r>
            <a:r>
              <a:rPr lang="en-US" dirty="0" err="1"/>
              <a:t>staken</a:t>
            </a:r>
            <a:r>
              <a:rPr lang="en-US" dirty="0"/>
              <a:t> is het effect </a:t>
            </a:r>
            <a:r>
              <a:rPr lang="en-US" dirty="0" err="1"/>
              <a:t>na</a:t>
            </a:r>
            <a:r>
              <a:rPr lang="en-US" dirty="0"/>
              <a:t> 24 u al heel </a:t>
            </a:r>
            <a:r>
              <a:rPr lang="en-US" dirty="0" err="1"/>
              <a:t>belangrijk</a:t>
            </a:r>
            <a:r>
              <a:rPr lang="en-US" dirty="0"/>
              <a:t> </a:t>
            </a:r>
            <a:r>
              <a:rPr lang="en-US" dirty="0" err="1"/>
              <a:t>afgenomen</a:t>
            </a:r>
            <a:r>
              <a:rPr lang="en-US" dirty="0"/>
              <a:t> en </a:t>
            </a:r>
            <a:r>
              <a:rPr lang="en-US" dirty="0" err="1"/>
              <a:t>na</a:t>
            </a:r>
            <a:r>
              <a:rPr lang="en-US" dirty="0"/>
              <a:t> 48 u </a:t>
            </a:r>
            <a:r>
              <a:rPr lang="en-US" dirty="0" err="1"/>
              <a:t>geheel</a:t>
            </a:r>
            <a:r>
              <a:rPr lang="en-US" dirty="0"/>
              <a:t> </a:t>
            </a:r>
            <a:r>
              <a:rPr lang="en-US" dirty="0" err="1"/>
              <a:t>weg</a:t>
            </a:r>
            <a:r>
              <a:rPr lang="en-US" dirty="0"/>
              <a:t>.</a:t>
            </a:r>
          </a:p>
          <a:p>
            <a:endParaRPr lang="en-US" dirty="0"/>
          </a:p>
          <a:p>
            <a:r>
              <a:rPr lang="en-US" dirty="0"/>
              <a:t>Het </a:t>
            </a:r>
            <a:r>
              <a:rPr lang="en-US" dirty="0" err="1"/>
              <a:t>echte</a:t>
            </a:r>
            <a:r>
              <a:rPr lang="en-US" dirty="0"/>
              <a:t> </a:t>
            </a:r>
            <a:r>
              <a:rPr lang="en-US" dirty="0" err="1"/>
              <a:t>antidotum</a:t>
            </a:r>
            <a:r>
              <a:rPr lang="en-US" dirty="0"/>
              <a:t> </a:t>
            </a:r>
            <a:r>
              <a:rPr lang="en-US" dirty="0" err="1"/>
              <a:t>voor</a:t>
            </a:r>
            <a:r>
              <a:rPr lang="en-US" dirty="0"/>
              <a:t> </a:t>
            </a:r>
            <a:r>
              <a:rPr lang="en-US" dirty="0" err="1"/>
              <a:t>vitamine</a:t>
            </a:r>
            <a:r>
              <a:rPr lang="en-US" dirty="0"/>
              <a:t> K </a:t>
            </a:r>
            <a:r>
              <a:rPr lang="en-US" dirty="0" err="1"/>
              <a:t>antagonisten</a:t>
            </a:r>
            <a:r>
              <a:rPr lang="en-US" dirty="0"/>
              <a:t> is </a:t>
            </a:r>
            <a:r>
              <a:rPr lang="en-US" dirty="0" err="1"/>
              <a:t>dan</a:t>
            </a:r>
            <a:r>
              <a:rPr lang="en-US" dirty="0"/>
              <a:t> </a:t>
            </a:r>
            <a:r>
              <a:rPr lang="en-US" dirty="0" err="1"/>
              <a:t>ook</a:t>
            </a:r>
            <a:r>
              <a:rPr lang="en-US" dirty="0"/>
              <a:t> 4-factoren </a:t>
            </a:r>
            <a:r>
              <a:rPr lang="en-US" dirty="0" err="1"/>
              <a:t>concentraat</a:t>
            </a:r>
            <a:r>
              <a:rPr lang="en-US" dirty="0"/>
              <a:t>. </a:t>
            </a:r>
            <a:r>
              <a:rPr lang="en-US" dirty="0" err="1"/>
              <a:t>Bevat</a:t>
            </a:r>
            <a:r>
              <a:rPr lang="en-US" dirty="0"/>
              <a:t> </a:t>
            </a:r>
            <a:r>
              <a:rPr lang="en-US" dirty="0" err="1"/>
              <a:t>voornamelijk</a:t>
            </a:r>
            <a:r>
              <a:rPr lang="en-US" dirty="0"/>
              <a:t> de </a:t>
            </a:r>
            <a:r>
              <a:rPr lang="en-US" dirty="0" err="1"/>
              <a:t>vitamine</a:t>
            </a:r>
            <a:r>
              <a:rPr lang="en-US" dirty="0"/>
              <a:t> K </a:t>
            </a:r>
            <a:r>
              <a:rPr lang="en-US" dirty="0" err="1"/>
              <a:t>afhankelijke</a:t>
            </a:r>
            <a:r>
              <a:rPr lang="en-US" dirty="0"/>
              <a:t> </a:t>
            </a:r>
            <a:r>
              <a:rPr lang="en-US" dirty="0" err="1"/>
              <a:t>stollingsfactoren</a:t>
            </a:r>
            <a:r>
              <a:rPr lang="en-US" dirty="0"/>
              <a:t> II, VII, IX, X. </a:t>
            </a:r>
            <a:r>
              <a:rPr lang="en-US" dirty="0" err="1"/>
              <a:t>Doordat</a:t>
            </a:r>
            <a:r>
              <a:rPr lang="en-US" dirty="0"/>
              <a:t> die </a:t>
            </a:r>
            <a:r>
              <a:rPr lang="en-US" dirty="0" err="1"/>
              <a:t>missende</a:t>
            </a:r>
            <a:r>
              <a:rPr lang="en-US" dirty="0"/>
              <a:t> </a:t>
            </a:r>
            <a:r>
              <a:rPr lang="en-US" dirty="0" err="1"/>
              <a:t>factoren</a:t>
            </a:r>
            <a:r>
              <a:rPr lang="en-US" dirty="0"/>
              <a:t> direct </a:t>
            </a:r>
            <a:r>
              <a:rPr lang="en-US" dirty="0" err="1"/>
              <a:t>worden</a:t>
            </a:r>
            <a:r>
              <a:rPr lang="en-US" dirty="0"/>
              <a:t> </a:t>
            </a:r>
            <a:r>
              <a:rPr lang="en-US" dirty="0" err="1"/>
              <a:t>vervangen</a:t>
            </a:r>
            <a:r>
              <a:rPr lang="en-US" dirty="0"/>
              <a:t>, is het effect van </a:t>
            </a:r>
            <a:r>
              <a:rPr lang="en-US" dirty="0" err="1"/>
              <a:t>vitamine</a:t>
            </a:r>
            <a:r>
              <a:rPr lang="en-US" dirty="0"/>
              <a:t> K </a:t>
            </a:r>
            <a:r>
              <a:rPr lang="en-US" dirty="0" err="1"/>
              <a:t>antagonisten</a:t>
            </a:r>
            <a:r>
              <a:rPr lang="en-US" dirty="0"/>
              <a:t> </a:t>
            </a:r>
            <a:r>
              <a:rPr lang="en-US" dirty="0" err="1"/>
              <a:t>vrijwel</a:t>
            </a:r>
            <a:r>
              <a:rPr lang="en-US" dirty="0"/>
              <a:t> direct </a:t>
            </a:r>
            <a:r>
              <a:rPr lang="en-US" dirty="0" err="1"/>
              <a:t>weg</a:t>
            </a:r>
            <a:r>
              <a:rPr lang="en-US" dirty="0"/>
              <a:t>.</a:t>
            </a:r>
          </a:p>
          <a:p>
            <a:endParaRPr lang="en-US" dirty="0"/>
          </a:p>
          <a:p>
            <a:r>
              <a:rPr lang="en-US" dirty="0" err="1"/>
              <a:t>Voor</a:t>
            </a:r>
            <a:r>
              <a:rPr lang="en-US" dirty="0"/>
              <a:t> dabigatran is </a:t>
            </a:r>
            <a:r>
              <a:rPr lang="en-US" dirty="0" err="1"/>
              <a:t>er</a:t>
            </a:r>
            <a:r>
              <a:rPr lang="en-US" dirty="0"/>
              <a:t> </a:t>
            </a:r>
            <a:r>
              <a:rPr lang="en-US" dirty="0" err="1"/>
              <a:t>ook</a:t>
            </a:r>
            <a:r>
              <a:rPr lang="en-US" dirty="0"/>
              <a:t> </a:t>
            </a:r>
            <a:r>
              <a:rPr lang="en-US" dirty="0" err="1"/>
              <a:t>zo’n</a:t>
            </a:r>
            <a:r>
              <a:rPr lang="en-US" dirty="0"/>
              <a:t> </a:t>
            </a:r>
            <a:r>
              <a:rPr lang="en-US" dirty="0" err="1"/>
              <a:t>antidotum</a:t>
            </a:r>
            <a:r>
              <a:rPr lang="en-US" dirty="0"/>
              <a:t>: </a:t>
            </a:r>
            <a:r>
              <a:rPr lang="en-US" dirty="0" err="1"/>
              <a:t>idarucizumab</a:t>
            </a:r>
            <a:r>
              <a:rPr lang="en-US" dirty="0"/>
              <a:t>.</a:t>
            </a:r>
          </a:p>
          <a:p>
            <a:r>
              <a:rPr lang="en-US" dirty="0" err="1"/>
              <a:t>Voor</a:t>
            </a:r>
            <a:r>
              <a:rPr lang="en-US" dirty="0"/>
              <a:t> </a:t>
            </a:r>
            <a:r>
              <a:rPr lang="en-US" dirty="0" err="1"/>
              <a:t>directe</a:t>
            </a:r>
            <a:r>
              <a:rPr lang="en-US" dirty="0"/>
              <a:t> </a:t>
            </a:r>
            <a:r>
              <a:rPr lang="en-US" dirty="0" err="1"/>
              <a:t>Xa</a:t>
            </a:r>
            <a:r>
              <a:rPr lang="en-US" dirty="0"/>
              <a:t> </a:t>
            </a:r>
            <a:r>
              <a:rPr lang="en-US" dirty="0" err="1"/>
              <a:t>remmers</a:t>
            </a:r>
            <a:r>
              <a:rPr lang="en-US" dirty="0"/>
              <a:t> is </a:t>
            </a:r>
            <a:r>
              <a:rPr lang="en-US" dirty="0" err="1"/>
              <a:t>er</a:t>
            </a:r>
            <a:r>
              <a:rPr lang="en-US" dirty="0"/>
              <a:t> </a:t>
            </a:r>
            <a:r>
              <a:rPr lang="en-US" dirty="0" err="1"/>
              <a:t>een</a:t>
            </a:r>
            <a:r>
              <a:rPr lang="en-US" dirty="0"/>
              <a:t> </a:t>
            </a:r>
            <a:r>
              <a:rPr lang="en-US" dirty="0" err="1"/>
              <a:t>middel</a:t>
            </a:r>
            <a:r>
              <a:rPr lang="en-US" dirty="0"/>
              <a:t> </a:t>
            </a:r>
            <a:r>
              <a:rPr lang="en-US" dirty="0" err="1"/>
              <a:t>dat</a:t>
            </a:r>
            <a:r>
              <a:rPr lang="en-US" dirty="0"/>
              <a:t> nu </a:t>
            </a:r>
            <a:r>
              <a:rPr lang="en-US" dirty="0" err="1"/>
              <a:t>wordt</a:t>
            </a:r>
            <a:r>
              <a:rPr lang="en-US" dirty="0"/>
              <a:t> </a:t>
            </a:r>
            <a:r>
              <a:rPr lang="en-US" dirty="0" err="1"/>
              <a:t>onderzocht</a:t>
            </a:r>
            <a:r>
              <a:rPr lang="en-US" dirty="0"/>
              <a:t> in de (</a:t>
            </a:r>
            <a:r>
              <a:rPr lang="en-US" dirty="0" err="1"/>
              <a:t>i.p</a:t>
            </a:r>
            <a:r>
              <a:rPr lang="en-US" dirty="0"/>
              <a:t>. </a:t>
            </a:r>
            <a:r>
              <a:rPr lang="en-US" dirty="0" err="1"/>
              <a:t>laatste</a:t>
            </a:r>
            <a:r>
              <a:rPr lang="en-US" dirty="0"/>
              <a:t>) </a:t>
            </a:r>
            <a:r>
              <a:rPr lang="en-US" dirty="0" err="1"/>
              <a:t>registratiestudie</a:t>
            </a:r>
            <a:r>
              <a:rPr lang="en-US" dirty="0"/>
              <a:t>: </a:t>
            </a:r>
            <a:r>
              <a:rPr lang="en-US" dirty="0" err="1"/>
              <a:t>Andexanet</a:t>
            </a:r>
            <a:r>
              <a:rPr lang="en-US" dirty="0"/>
              <a:t> Alfa.</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22</a:t>
            </a:fld>
            <a:endParaRPr lang="en-US" altLang="nl-NL"/>
          </a:p>
        </p:txBody>
      </p:sp>
    </p:spTree>
    <p:extLst>
      <p:ext uri="{BB962C8B-B14F-4D97-AF65-F5344CB8AC3E}">
        <p14:creationId xmlns:p14="http://schemas.microsoft.com/office/powerpoint/2010/main" val="2323357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hamvraag</a:t>
            </a:r>
            <a:r>
              <a:rPr lang="en-US" dirty="0"/>
              <a:t> is </a:t>
            </a:r>
            <a:r>
              <a:rPr lang="en-US" dirty="0" err="1"/>
              <a:t>echter</a:t>
            </a:r>
            <a:r>
              <a:rPr lang="en-US" dirty="0"/>
              <a:t>:</a:t>
            </a:r>
          </a:p>
          <a:p>
            <a:r>
              <a:rPr lang="en-US" dirty="0" err="1"/>
              <a:t>Als</a:t>
            </a:r>
            <a:r>
              <a:rPr lang="en-US" dirty="0"/>
              <a:t> </a:t>
            </a:r>
            <a:r>
              <a:rPr lang="en-US" dirty="0" err="1"/>
              <a:t>je</a:t>
            </a:r>
            <a:r>
              <a:rPr lang="en-US" dirty="0"/>
              <a:t> in </a:t>
            </a:r>
            <a:r>
              <a:rPr lang="en-US" dirty="0" err="1"/>
              <a:t>geval</a:t>
            </a:r>
            <a:r>
              <a:rPr lang="en-US" dirty="0"/>
              <a:t> van </a:t>
            </a:r>
            <a:r>
              <a:rPr lang="en-US" dirty="0" err="1"/>
              <a:t>een</a:t>
            </a:r>
            <a:r>
              <a:rPr lang="en-US" dirty="0"/>
              <a:t> </a:t>
            </a:r>
            <a:r>
              <a:rPr lang="en-US" dirty="0" err="1"/>
              <a:t>bloeding</a:t>
            </a:r>
            <a:r>
              <a:rPr lang="en-US" dirty="0"/>
              <a:t> </a:t>
            </a:r>
            <a:r>
              <a:rPr lang="en-US" dirty="0" err="1"/>
              <a:t>een</a:t>
            </a:r>
            <a:r>
              <a:rPr lang="en-US" dirty="0"/>
              <a:t> </a:t>
            </a:r>
            <a:r>
              <a:rPr lang="en-US" dirty="0" err="1"/>
              <a:t>antidotum</a:t>
            </a:r>
            <a:r>
              <a:rPr lang="en-US" dirty="0"/>
              <a:t> </a:t>
            </a:r>
            <a:r>
              <a:rPr lang="en-US" dirty="0" err="1"/>
              <a:t>hebt</a:t>
            </a:r>
            <a:r>
              <a:rPr lang="en-US" dirty="0"/>
              <a:t> en </a:t>
            </a:r>
            <a:r>
              <a:rPr lang="en-US" dirty="0" err="1"/>
              <a:t>dat</a:t>
            </a:r>
            <a:r>
              <a:rPr lang="en-US" dirty="0"/>
              <a:t> </a:t>
            </a:r>
            <a:r>
              <a:rPr lang="en-US" dirty="0" err="1"/>
              <a:t>gebruikt</a:t>
            </a:r>
            <a:r>
              <a:rPr lang="en-US" dirty="0"/>
              <a:t>, </a:t>
            </a:r>
            <a:r>
              <a:rPr lang="en-US" dirty="0" err="1"/>
              <a:t>zorgt</a:t>
            </a:r>
            <a:r>
              <a:rPr lang="en-US" dirty="0"/>
              <a:t> </a:t>
            </a:r>
            <a:r>
              <a:rPr lang="en-US" dirty="0" err="1"/>
              <a:t>dat</a:t>
            </a:r>
            <a:r>
              <a:rPr lang="en-US" dirty="0"/>
              <a:t> </a:t>
            </a:r>
            <a:r>
              <a:rPr lang="en-US" dirty="0" err="1"/>
              <a:t>er</a:t>
            </a:r>
            <a:r>
              <a:rPr lang="en-US" dirty="0"/>
              <a:t> </a:t>
            </a:r>
            <a:r>
              <a:rPr lang="en-US" dirty="0" err="1"/>
              <a:t>dan</a:t>
            </a:r>
            <a:r>
              <a:rPr lang="en-US" dirty="0"/>
              <a:t> </a:t>
            </a:r>
            <a:r>
              <a:rPr lang="en-US" dirty="0" err="1"/>
              <a:t>ook</a:t>
            </a:r>
            <a:r>
              <a:rPr lang="en-US" dirty="0"/>
              <a:t> </a:t>
            </a:r>
            <a:r>
              <a:rPr lang="en-US" dirty="0" err="1"/>
              <a:t>voor</a:t>
            </a:r>
            <a:r>
              <a:rPr lang="en-US" dirty="0"/>
              <a:t> </a:t>
            </a:r>
            <a:r>
              <a:rPr lang="en-US" dirty="0" err="1"/>
              <a:t>dat</a:t>
            </a:r>
            <a:r>
              <a:rPr lang="en-US" dirty="0"/>
              <a:t> het </a:t>
            </a:r>
            <a:r>
              <a:rPr lang="en-US" dirty="0" err="1"/>
              <a:t>beter</a:t>
            </a:r>
            <a:r>
              <a:rPr lang="en-US" dirty="0"/>
              <a:t> </a:t>
            </a:r>
            <a:r>
              <a:rPr lang="en-US" dirty="0" err="1"/>
              <a:t>gaat</a:t>
            </a:r>
            <a:r>
              <a:rPr lang="en-US" dirty="0"/>
              <a:t> met die </a:t>
            </a:r>
            <a:r>
              <a:rPr lang="en-US" dirty="0" err="1"/>
              <a:t>patiënten</a:t>
            </a:r>
            <a:r>
              <a:rPr lang="en-US" dirty="0"/>
              <a:t>? Worden </a:t>
            </a:r>
            <a:r>
              <a:rPr lang="en-US" dirty="0" err="1"/>
              <a:t>overlijden</a:t>
            </a:r>
            <a:r>
              <a:rPr lang="en-US" dirty="0"/>
              <a:t> of </a:t>
            </a:r>
            <a:r>
              <a:rPr lang="en-US" dirty="0" err="1"/>
              <a:t>andere</a:t>
            </a:r>
            <a:r>
              <a:rPr lang="en-US" dirty="0"/>
              <a:t> </a:t>
            </a:r>
            <a:r>
              <a:rPr lang="en-US" dirty="0" err="1"/>
              <a:t>enrstige</a:t>
            </a:r>
            <a:r>
              <a:rPr lang="en-US" dirty="0"/>
              <a:t> </a:t>
            </a:r>
            <a:r>
              <a:rPr lang="en-US" dirty="0" err="1"/>
              <a:t>complicaties</a:t>
            </a:r>
            <a:r>
              <a:rPr lang="en-US" dirty="0"/>
              <a:t> </a:t>
            </a:r>
            <a:r>
              <a:rPr lang="en-US" dirty="0" err="1"/>
              <a:t>voorkomen</a:t>
            </a:r>
            <a:r>
              <a:rPr lang="en-US" dirty="0"/>
              <a:t> door </a:t>
            </a:r>
            <a:r>
              <a:rPr lang="en-US" dirty="0" err="1"/>
              <a:t>dit</a:t>
            </a:r>
            <a:r>
              <a:rPr lang="en-US" dirty="0"/>
              <a:t> </a:t>
            </a:r>
            <a:r>
              <a:rPr lang="en-US" dirty="0" err="1"/>
              <a:t>antidotum</a:t>
            </a:r>
            <a:r>
              <a:rPr lang="en-US" dirty="0"/>
              <a:t>? </a:t>
            </a:r>
          </a:p>
          <a:p>
            <a:endParaRPr lang="en-US" dirty="0"/>
          </a:p>
          <a:p>
            <a:r>
              <a:rPr lang="en-US" dirty="0" err="1"/>
              <a:t>Dit</a:t>
            </a:r>
            <a:r>
              <a:rPr lang="en-US" dirty="0"/>
              <a:t> </a:t>
            </a:r>
            <a:r>
              <a:rPr lang="en-US" dirty="0" err="1"/>
              <a:t>wordt</a:t>
            </a:r>
            <a:r>
              <a:rPr lang="en-US" dirty="0"/>
              <a:t> </a:t>
            </a:r>
            <a:r>
              <a:rPr lang="en-US" dirty="0" err="1"/>
              <a:t>altijd</a:t>
            </a:r>
            <a:r>
              <a:rPr lang="en-US" dirty="0"/>
              <a:t> </a:t>
            </a:r>
            <a:r>
              <a:rPr lang="en-US" dirty="0" err="1"/>
              <a:t>automatisch</a:t>
            </a:r>
            <a:r>
              <a:rPr lang="en-US" dirty="0"/>
              <a:t> </a:t>
            </a:r>
            <a:r>
              <a:rPr lang="en-US" dirty="0" err="1"/>
              <a:t>aangenomen</a:t>
            </a:r>
            <a:r>
              <a:rPr lang="en-US" dirty="0"/>
              <a:t> door de </a:t>
            </a:r>
            <a:r>
              <a:rPr lang="en-US" dirty="0" err="1"/>
              <a:t>mensen</a:t>
            </a:r>
            <a:r>
              <a:rPr lang="en-US" dirty="0"/>
              <a:t> die het </a:t>
            </a:r>
            <a:r>
              <a:rPr lang="en-US" dirty="0" err="1"/>
              <a:t>cruciaal</a:t>
            </a:r>
            <a:r>
              <a:rPr lang="en-US" dirty="0"/>
              <a:t> </a:t>
            </a:r>
            <a:r>
              <a:rPr lang="en-US" dirty="0" err="1"/>
              <a:t>vinden</a:t>
            </a:r>
            <a:r>
              <a:rPr lang="en-US" dirty="0"/>
              <a:t> </a:t>
            </a:r>
            <a:r>
              <a:rPr lang="en-US" dirty="0" err="1"/>
              <a:t>dat</a:t>
            </a:r>
            <a:r>
              <a:rPr lang="en-US" dirty="0"/>
              <a:t> </a:t>
            </a:r>
            <a:r>
              <a:rPr lang="en-US" dirty="0" err="1"/>
              <a:t>er</a:t>
            </a:r>
            <a:r>
              <a:rPr lang="en-US" dirty="0"/>
              <a:t> </a:t>
            </a:r>
            <a:r>
              <a:rPr lang="en-US" dirty="0" err="1"/>
              <a:t>geen</a:t>
            </a:r>
            <a:r>
              <a:rPr lang="en-US" dirty="0"/>
              <a:t> DOAC </a:t>
            </a:r>
            <a:r>
              <a:rPr lang="en-US" dirty="0" err="1"/>
              <a:t>antidotum</a:t>
            </a:r>
            <a:r>
              <a:rPr lang="en-US" dirty="0"/>
              <a:t> is, maar is </a:t>
            </a:r>
            <a:r>
              <a:rPr lang="en-US" dirty="0" err="1"/>
              <a:t>dat</a:t>
            </a:r>
            <a:r>
              <a:rPr lang="en-US" dirty="0"/>
              <a:t> </a:t>
            </a:r>
            <a:r>
              <a:rPr lang="en-US" dirty="0" err="1"/>
              <a:t>terecht</a:t>
            </a:r>
            <a:r>
              <a:rPr lang="en-US" dirty="0"/>
              <a:t>.</a:t>
            </a:r>
          </a:p>
          <a:p>
            <a:endParaRPr lang="en-US" dirty="0"/>
          </a:p>
          <a:p>
            <a:r>
              <a:rPr lang="en-US" dirty="0" err="1"/>
              <a:t>Er</a:t>
            </a:r>
            <a:r>
              <a:rPr lang="en-US" dirty="0"/>
              <a:t> is maar 1 </a:t>
            </a:r>
            <a:r>
              <a:rPr lang="en-US" dirty="0" err="1"/>
              <a:t>gerandomiseerde</a:t>
            </a:r>
            <a:r>
              <a:rPr lang="en-US" dirty="0"/>
              <a:t> </a:t>
            </a:r>
            <a:r>
              <a:rPr lang="en-US" dirty="0" err="1"/>
              <a:t>studie</a:t>
            </a:r>
            <a:r>
              <a:rPr lang="en-US" dirty="0"/>
              <a:t> </a:t>
            </a:r>
            <a:r>
              <a:rPr lang="en-US" dirty="0" err="1"/>
              <a:t>verricht</a:t>
            </a:r>
            <a:r>
              <a:rPr lang="en-US" dirty="0"/>
              <a:t> met </a:t>
            </a:r>
            <a:r>
              <a:rPr lang="en-US" dirty="0" err="1"/>
              <a:t>een</a:t>
            </a:r>
            <a:r>
              <a:rPr lang="en-US" dirty="0"/>
              <a:t> </a:t>
            </a:r>
            <a:r>
              <a:rPr lang="en-US" dirty="0" err="1"/>
              <a:t>antidotum</a:t>
            </a:r>
            <a:r>
              <a:rPr lang="en-US" dirty="0"/>
              <a:t>; </a:t>
            </a:r>
            <a:r>
              <a:rPr lang="en-US" dirty="0" err="1"/>
              <a:t>deze</a:t>
            </a:r>
            <a:r>
              <a:rPr lang="en-US" dirty="0"/>
              <a:t> </a:t>
            </a:r>
            <a:r>
              <a:rPr lang="en-US" dirty="0" err="1"/>
              <a:t>Sarode</a:t>
            </a:r>
            <a:r>
              <a:rPr lang="en-US" dirty="0"/>
              <a:t> </a:t>
            </a:r>
            <a:r>
              <a:rPr lang="en-US" dirty="0" err="1"/>
              <a:t>studie</a:t>
            </a:r>
            <a:r>
              <a:rPr lang="en-US" dirty="0"/>
              <a:t>. Het </a:t>
            </a:r>
            <a:r>
              <a:rPr lang="en-US" dirty="0" err="1"/>
              <a:t>gaat</a:t>
            </a:r>
            <a:r>
              <a:rPr lang="en-US" dirty="0"/>
              <a:t> om </a:t>
            </a:r>
            <a:r>
              <a:rPr lang="en-US" dirty="0" err="1"/>
              <a:t>patienten</a:t>
            </a:r>
            <a:r>
              <a:rPr lang="en-US" dirty="0"/>
              <a:t> die </a:t>
            </a:r>
            <a:r>
              <a:rPr lang="en-US" dirty="0" err="1"/>
              <a:t>vitamine</a:t>
            </a:r>
            <a:r>
              <a:rPr lang="en-US" dirty="0"/>
              <a:t> K </a:t>
            </a:r>
            <a:r>
              <a:rPr lang="en-US" dirty="0" err="1"/>
              <a:t>antagonisten</a:t>
            </a:r>
            <a:r>
              <a:rPr lang="en-US" dirty="0"/>
              <a:t> </a:t>
            </a:r>
            <a:r>
              <a:rPr lang="en-US" dirty="0" err="1"/>
              <a:t>gebruiken</a:t>
            </a:r>
            <a:r>
              <a:rPr lang="en-US" dirty="0"/>
              <a:t> en het effect van het </a:t>
            </a:r>
            <a:r>
              <a:rPr lang="en-US" dirty="0" err="1"/>
              <a:t>eerder</a:t>
            </a:r>
            <a:r>
              <a:rPr lang="en-US" dirty="0"/>
              <a:t> </a:t>
            </a:r>
            <a:r>
              <a:rPr lang="en-US" dirty="0" err="1"/>
              <a:t>genoemde</a:t>
            </a:r>
            <a:r>
              <a:rPr lang="en-US" dirty="0"/>
              <a:t> </a:t>
            </a:r>
            <a:r>
              <a:rPr lang="en-US" dirty="0" err="1"/>
              <a:t>vierfactorenconcentraat</a:t>
            </a:r>
            <a:r>
              <a:rPr lang="en-US" dirty="0"/>
              <a:t>. In de </a:t>
            </a:r>
            <a:r>
              <a:rPr lang="en-US" dirty="0" err="1"/>
              <a:t>Verenigde</a:t>
            </a:r>
            <a:r>
              <a:rPr lang="en-US" dirty="0"/>
              <a:t> Staten </a:t>
            </a:r>
            <a:r>
              <a:rPr lang="en-US" dirty="0" err="1"/>
              <a:t>verricht</a:t>
            </a:r>
            <a:r>
              <a:rPr lang="en-US" dirty="0"/>
              <a:t> en </a:t>
            </a:r>
            <a:r>
              <a:rPr lang="en-US" dirty="0" err="1"/>
              <a:t>daar</a:t>
            </a:r>
            <a:r>
              <a:rPr lang="en-US" dirty="0"/>
              <a:t> </a:t>
            </a:r>
            <a:r>
              <a:rPr lang="en-US" dirty="0" err="1"/>
              <a:t>vergeleken</a:t>
            </a:r>
            <a:r>
              <a:rPr lang="en-US" dirty="0"/>
              <a:t> met fresh frozen plasma (</a:t>
            </a:r>
            <a:r>
              <a:rPr lang="en-US" dirty="0" err="1"/>
              <a:t>dat</a:t>
            </a:r>
            <a:r>
              <a:rPr lang="en-US" dirty="0"/>
              <a:t> was tot </a:t>
            </a:r>
            <a:r>
              <a:rPr lang="en-US" dirty="0" err="1"/>
              <a:t>deze</a:t>
            </a:r>
            <a:r>
              <a:rPr lang="en-US" dirty="0"/>
              <a:t> </a:t>
            </a:r>
            <a:r>
              <a:rPr lang="en-US" dirty="0" err="1"/>
              <a:t>studie</a:t>
            </a:r>
            <a:r>
              <a:rPr lang="en-US" dirty="0"/>
              <a:t> de norm in de VS). </a:t>
            </a:r>
          </a:p>
          <a:p>
            <a:endParaRPr lang="en-US" dirty="0"/>
          </a:p>
          <a:p>
            <a:r>
              <a:rPr lang="en-US" dirty="0" err="1"/>
              <a:t>Daarin</a:t>
            </a:r>
            <a:r>
              <a:rPr lang="en-US" dirty="0"/>
              <a:t> </a:t>
            </a:r>
            <a:r>
              <a:rPr lang="en-US" dirty="0" err="1"/>
              <a:t>een</a:t>
            </a:r>
            <a:r>
              <a:rPr lang="en-US" dirty="0"/>
              <a:t> heel </a:t>
            </a:r>
            <a:r>
              <a:rPr lang="en-US" dirty="0" err="1"/>
              <a:t>relevante</a:t>
            </a:r>
            <a:r>
              <a:rPr lang="en-US" dirty="0"/>
              <a:t> </a:t>
            </a:r>
            <a:r>
              <a:rPr lang="en-US" dirty="0" err="1"/>
              <a:t>observatie</a:t>
            </a:r>
            <a:r>
              <a:rPr lang="en-US" dirty="0"/>
              <a:t>:</a:t>
            </a:r>
          </a:p>
          <a:p>
            <a:pPr marL="228600" indent="-228600">
              <a:buAutoNum type="arabicPeriod"/>
            </a:pPr>
            <a:r>
              <a:rPr lang="en-US" dirty="0" err="1"/>
              <a:t>Vierfactorenconcentraat</a:t>
            </a:r>
            <a:r>
              <a:rPr lang="en-US" dirty="0"/>
              <a:t> </a:t>
            </a:r>
            <a:r>
              <a:rPr lang="en-US" dirty="0" err="1"/>
              <a:t>normaliseert</a:t>
            </a:r>
            <a:r>
              <a:rPr lang="en-US" dirty="0"/>
              <a:t> de </a:t>
            </a:r>
            <a:r>
              <a:rPr lang="en-US" dirty="0" err="1"/>
              <a:t>stolling</a:t>
            </a:r>
            <a:r>
              <a:rPr lang="en-US" dirty="0"/>
              <a:t> (INR in </a:t>
            </a:r>
            <a:r>
              <a:rPr lang="en-US" dirty="0" err="1"/>
              <a:t>dit</a:t>
            </a:r>
            <a:r>
              <a:rPr lang="en-US" dirty="0"/>
              <a:t> </a:t>
            </a:r>
            <a:r>
              <a:rPr lang="en-US" dirty="0" err="1"/>
              <a:t>geval</a:t>
            </a:r>
            <a:r>
              <a:rPr lang="en-US" dirty="0"/>
              <a:t>) heel </a:t>
            </a:r>
            <a:r>
              <a:rPr lang="en-US" dirty="0" err="1"/>
              <a:t>snel</a:t>
            </a:r>
            <a:r>
              <a:rPr lang="en-US" dirty="0"/>
              <a:t> (</a:t>
            </a:r>
            <a:r>
              <a:rPr lang="en-US" dirty="0" err="1"/>
              <a:t>vrijwel</a:t>
            </a:r>
            <a:r>
              <a:rPr lang="en-US" dirty="0"/>
              <a:t> </a:t>
            </a:r>
            <a:r>
              <a:rPr lang="en-US" dirty="0" err="1"/>
              <a:t>instantaan</a:t>
            </a:r>
            <a:r>
              <a:rPr lang="en-US" dirty="0"/>
              <a:t>; </a:t>
            </a:r>
            <a:r>
              <a:rPr lang="en-US" dirty="0" err="1"/>
              <a:t>een</a:t>
            </a:r>
            <a:r>
              <a:rPr lang="en-US" dirty="0"/>
              <a:t> </a:t>
            </a:r>
            <a:r>
              <a:rPr lang="en-US" dirty="0" err="1"/>
              <a:t>echt</a:t>
            </a:r>
            <a:r>
              <a:rPr lang="en-US" dirty="0"/>
              <a:t> </a:t>
            </a:r>
            <a:r>
              <a:rPr lang="en-US" dirty="0" err="1"/>
              <a:t>antidotum</a:t>
            </a:r>
            <a:r>
              <a:rPr lang="en-US" dirty="0"/>
              <a:t> </a:t>
            </a:r>
            <a:r>
              <a:rPr lang="en-US" dirty="0" err="1"/>
              <a:t>dus</a:t>
            </a:r>
            <a:r>
              <a:rPr lang="en-US" dirty="0"/>
              <a:t>) en </a:t>
            </a:r>
            <a:r>
              <a:rPr lang="en-US" dirty="0" err="1"/>
              <a:t>bij</a:t>
            </a:r>
            <a:r>
              <a:rPr lang="en-US" dirty="0"/>
              <a:t> plasma </a:t>
            </a:r>
            <a:r>
              <a:rPr lang="en-US" dirty="0" err="1"/>
              <a:t>duurt</a:t>
            </a:r>
            <a:r>
              <a:rPr lang="en-US" dirty="0"/>
              <a:t> het </a:t>
            </a:r>
            <a:r>
              <a:rPr lang="en-US" dirty="0" err="1"/>
              <a:t>ongeveer</a:t>
            </a:r>
            <a:r>
              <a:rPr lang="en-US" dirty="0"/>
              <a:t> 24 u (</a:t>
            </a:r>
            <a:r>
              <a:rPr lang="en-US" dirty="0" err="1"/>
              <a:t>dat</a:t>
            </a:r>
            <a:r>
              <a:rPr lang="en-US" dirty="0"/>
              <a:t> is </a:t>
            </a:r>
            <a:r>
              <a:rPr lang="en-US" dirty="0" err="1"/>
              <a:t>dus</a:t>
            </a:r>
            <a:r>
              <a:rPr lang="en-US" dirty="0"/>
              <a:t> </a:t>
            </a:r>
            <a:r>
              <a:rPr lang="en-US" dirty="0" err="1"/>
              <a:t>dezelfde</a:t>
            </a:r>
            <a:r>
              <a:rPr lang="en-US" dirty="0"/>
              <a:t> </a:t>
            </a:r>
            <a:r>
              <a:rPr lang="en-US" dirty="0" err="1"/>
              <a:t>periode</a:t>
            </a:r>
            <a:r>
              <a:rPr lang="en-US" dirty="0"/>
              <a:t> </a:t>
            </a:r>
            <a:r>
              <a:rPr lang="en-US" dirty="0" err="1"/>
              <a:t>als</a:t>
            </a:r>
            <a:r>
              <a:rPr lang="en-US" dirty="0"/>
              <a:t> </a:t>
            </a:r>
            <a:r>
              <a:rPr lang="en-US" dirty="0" err="1"/>
              <a:t>je</a:t>
            </a:r>
            <a:r>
              <a:rPr lang="en-US" dirty="0"/>
              <a:t> plasma </a:t>
            </a:r>
            <a:r>
              <a:rPr lang="en-US" dirty="0" err="1"/>
              <a:t>gebruikt</a:t>
            </a:r>
            <a:r>
              <a:rPr lang="en-US" dirty="0"/>
              <a:t>, maar </a:t>
            </a:r>
            <a:r>
              <a:rPr lang="en-US" dirty="0" err="1"/>
              <a:t>vitamine</a:t>
            </a:r>
            <a:r>
              <a:rPr lang="en-US" dirty="0"/>
              <a:t> K !)</a:t>
            </a:r>
          </a:p>
          <a:p>
            <a:pPr marL="228600" indent="-228600">
              <a:buAutoNum type="arabicPeriod"/>
            </a:pPr>
            <a:r>
              <a:rPr lang="en-US" dirty="0" err="1"/>
              <a:t>Echter</a:t>
            </a:r>
            <a:r>
              <a:rPr lang="en-US" dirty="0"/>
              <a:t>, </a:t>
            </a:r>
            <a:r>
              <a:rPr lang="en-US" dirty="0" err="1"/>
              <a:t>ondanks</a:t>
            </a:r>
            <a:r>
              <a:rPr lang="en-US" dirty="0"/>
              <a:t> </a:t>
            </a:r>
            <a:r>
              <a:rPr lang="en-US" dirty="0" err="1"/>
              <a:t>deze</a:t>
            </a:r>
            <a:r>
              <a:rPr lang="en-US" dirty="0"/>
              <a:t> </a:t>
            </a:r>
            <a:r>
              <a:rPr lang="en-US" dirty="0" err="1"/>
              <a:t>snellere</a:t>
            </a:r>
            <a:r>
              <a:rPr lang="en-US" dirty="0"/>
              <a:t> </a:t>
            </a:r>
            <a:r>
              <a:rPr lang="en-US" dirty="0" err="1"/>
              <a:t>correctie</a:t>
            </a:r>
            <a:r>
              <a:rPr lang="en-US" dirty="0"/>
              <a:t>, was </a:t>
            </a:r>
            <a:r>
              <a:rPr lang="en-US" dirty="0" err="1"/>
              <a:t>er</a:t>
            </a:r>
            <a:r>
              <a:rPr lang="en-US" dirty="0"/>
              <a:t> </a:t>
            </a:r>
            <a:r>
              <a:rPr lang="en-US" dirty="0" err="1"/>
              <a:t>geen</a:t>
            </a:r>
            <a:r>
              <a:rPr lang="en-US" dirty="0"/>
              <a:t> </a:t>
            </a:r>
            <a:r>
              <a:rPr lang="en-US" dirty="0" err="1"/>
              <a:t>verschil</a:t>
            </a:r>
            <a:r>
              <a:rPr lang="en-US" dirty="0"/>
              <a:t> </a:t>
            </a:r>
            <a:r>
              <a:rPr lang="en-US" dirty="0" err="1"/>
              <a:t>tussen</a:t>
            </a:r>
            <a:r>
              <a:rPr lang="en-US" dirty="0"/>
              <a:t> hoe het </a:t>
            </a:r>
            <a:r>
              <a:rPr lang="en-US" dirty="0" err="1"/>
              <a:t>afliep</a:t>
            </a:r>
            <a:r>
              <a:rPr lang="en-US" dirty="0"/>
              <a:t> met de </a:t>
            </a:r>
            <a:r>
              <a:rPr lang="en-US" dirty="0" err="1"/>
              <a:t>bloeding</a:t>
            </a:r>
            <a:r>
              <a:rPr lang="en-US" dirty="0"/>
              <a:t> (effective hemostasis).</a:t>
            </a:r>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23</a:t>
            </a:fld>
            <a:endParaRPr lang="en-US" altLang="nl-NL"/>
          </a:p>
        </p:txBody>
      </p:sp>
    </p:spTree>
    <p:extLst>
      <p:ext uri="{BB962C8B-B14F-4D97-AF65-F5344CB8AC3E}">
        <p14:creationId xmlns:p14="http://schemas.microsoft.com/office/powerpoint/2010/main" val="3474490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Kortom</a:t>
            </a:r>
            <a:r>
              <a:rPr lang="en-US" dirty="0"/>
              <a:t>, </a:t>
            </a:r>
            <a:r>
              <a:rPr lang="en-US" dirty="0" err="1"/>
              <a:t>klopt</a:t>
            </a:r>
            <a:r>
              <a:rPr lang="en-US" dirty="0"/>
              <a:t> de </a:t>
            </a:r>
            <a:r>
              <a:rPr lang="en-US" dirty="0" err="1"/>
              <a:t>aanname</a:t>
            </a:r>
            <a:r>
              <a:rPr lang="en-US" dirty="0"/>
              <a:t> </a:t>
            </a:r>
            <a:r>
              <a:rPr lang="en-US" dirty="0" err="1"/>
              <a:t>wel</a:t>
            </a:r>
            <a:r>
              <a:rPr lang="en-US" dirty="0"/>
              <a:t> </a:t>
            </a:r>
            <a:r>
              <a:rPr lang="en-US" dirty="0" err="1"/>
              <a:t>dat</a:t>
            </a:r>
            <a:r>
              <a:rPr lang="en-US" dirty="0"/>
              <a:t> </a:t>
            </a:r>
            <a:r>
              <a:rPr lang="en-US" dirty="0" err="1"/>
              <a:t>een</a:t>
            </a:r>
            <a:r>
              <a:rPr lang="en-US" dirty="0"/>
              <a:t> </a:t>
            </a:r>
            <a:r>
              <a:rPr lang="en-US" dirty="0" err="1"/>
              <a:t>antidotum</a:t>
            </a:r>
            <a:r>
              <a:rPr lang="en-US" dirty="0"/>
              <a:t> </a:t>
            </a:r>
            <a:r>
              <a:rPr lang="en-US" dirty="0" err="1"/>
              <a:t>nodig</a:t>
            </a:r>
            <a:r>
              <a:rPr lang="en-US" dirty="0"/>
              <a:t> is om </a:t>
            </a:r>
            <a:r>
              <a:rPr lang="en-US" dirty="0" err="1"/>
              <a:t>levens</a:t>
            </a:r>
            <a:r>
              <a:rPr lang="en-US" dirty="0"/>
              <a:t> </a:t>
            </a:r>
            <a:r>
              <a:rPr lang="en-US" dirty="0" err="1"/>
              <a:t>te</a:t>
            </a:r>
            <a:r>
              <a:rPr lang="en-US" dirty="0"/>
              <a:t> redden?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Het </a:t>
            </a:r>
            <a:r>
              <a:rPr lang="en-US" dirty="0" err="1"/>
              <a:t>lijkt</a:t>
            </a:r>
            <a:r>
              <a:rPr lang="en-US" dirty="0"/>
              <a:t> </a:t>
            </a:r>
            <a:r>
              <a:rPr lang="en-US" dirty="0" err="1"/>
              <a:t>eigenlijk</a:t>
            </a:r>
            <a:r>
              <a:rPr lang="en-US" dirty="0"/>
              <a:t> van </a:t>
            </a:r>
            <a:r>
              <a:rPr lang="en-US" dirty="0" err="1"/>
              <a:t>niet</a:t>
            </a:r>
            <a:r>
              <a:rPr lang="en-US" dirty="0"/>
              <a:t>. </a:t>
            </a:r>
            <a:endParaRPr lang="nl-NL" dirty="0"/>
          </a:p>
          <a:p>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24</a:t>
            </a:fld>
            <a:endParaRPr lang="en-US" altLang="nl-NL"/>
          </a:p>
        </p:txBody>
      </p:sp>
    </p:spTree>
    <p:extLst>
      <p:ext uri="{BB962C8B-B14F-4D97-AF65-F5344CB8AC3E}">
        <p14:creationId xmlns:p14="http://schemas.microsoft.com/office/powerpoint/2010/main" val="66749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Tabel</a:t>
            </a:r>
            <a:r>
              <a:rPr lang="en-US" dirty="0"/>
              <a:t> met </a:t>
            </a:r>
            <a:r>
              <a:rPr lang="en-US" dirty="0" err="1"/>
              <a:t>doseringen</a:t>
            </a:r>
            <a:r>
              <a:rPr lang="en-US" dirty="0"/>
              <a:t> per </a:t>
            </a:r>
            <a:r>
              <a:rPr lang="en-US" dirty="0" err="1"/>
              <a:t>indicatie</a:t>
            </a:r>
            <a:r>
              <a:rPr lang="en-US" dirty="0"/>
              <a:t> (AF of VTE) en wat de </a:t>
            </a:r>
            <a:r>
              <a:rPr lang="en-US" dirty="0" err="1"/>
              <a:t>specifieke</a:t>
            </a:r>
            <a:r>
              <a:rPr lang="en-US" dirty="0"/>
              <a:t> </a:t>
            </a:r>
            <a:r>
              <a:rPr lang="en-US" dirty="0" err="1"/>
              <a:t>dosisreductiecriteria</a:t>
            </a:r>
            <a:r>
              <a:rPr lang="en-US" dirty="0"/>
              <a:t> </a:t>
            </a:r>
            <a:r>
              <a:rPr lang="en-US" dirty="0" err="1"/>
              <a:t>zijn</a:t>
            </a:r>
            <a:r>
              <a:rPr lang="en-US" dirty="0"/>
              <a:t>.</a:t>
            </a:r>
          </a:p>
          <a:p>
            <a:endParaRPr lang="en-US" dirty="0"/>
          </a:p>
          <a:p>
            <a:r>
              <a:rPr lang="en-US" dirty="0"/>
              <a:t>Het </a:t>
            </a:r>
            <a:r>
              <a:rPr lang="en-US" dirty="0" err="1"/>
              <a:t>belangrijkste</a:t>
            </a:r>
            <a:r>
              <a:rPr lang="en-US" dirty="0"/>
              <a:t> punt is om </a:t>
            </a:r>
            <a:r>
              <a:rPr lang="en-US" dirty="0" err="1"/>
              <a:t>te</a:t>
            </a:r>
            <a:r>
              <a:rPr lang="en-US" dirty="0"/>
              <a:t> </a:t>
            </a:r>
            <a:r>
              <a:rPr lang="en-US" dirty="0" err="1"/>
              <a:t>benadrukken</a:t>
            </a:r>
            <a:r>
              <a:rPr lang="en-US" dirty="0"/>
              <a:t> </a:t>
            </a:r>
            <a:r>
              <a:rPr lang="en-US" dirty="0" err="1"/>
              <a:t>dat</a:t>
            </a:r>
            <a:r>
              <a:rPr lang="en-US" dirty="0"/>
              <a:t> het </a:t>
            </a:r>
            <a:r>
              <a:rPr lang="en-US" dirty="0" err="1"/>
              <a:t>soms</a:t>
            </a:r>
            <a:r>
              <a:rPr lang="en-US" dirty="0"/>
              <a:t> net even </a:t>
            </a:r>
            <a:r>
              <a:rPr lang="en-US" dirty="0" err="1"/>
              <a:t>scheelt</a:t>
            </a:r>
            <a:r>
              <a:rPr lang="en-US" dirty="0"/>
              <a:t> qua </a:t>
            </a:r>
            <a:r>
              <a:rPr lang="en-US" dirty="0" err="1"/>
              <a:t>adviezen</a:t>
            </a:r>
            <a:r>
              <a:rPr lang="en-US" dirty="0"/>
              <a:t> of </a:t>
            </a:r>
            <a:r>
              <a:rPr lang="en-US" dirty="0" err="1"/>
              <a:t>je</a:t>
            </a:r>
            <a:r>
              <a:rPr lang="en-US" dirty="0"/>
              <a:t> AF of VTE </a:t>
            </a:r>
            <a:r>
              <a:rPr lang="en-US" dirty="0" err="1"/>
              <a:t>hebt</a:t>
            </a:r>
            <a:r>
              <a:rPr lang="en-US" dirty="0"/>
              <a:t>. En </a:t>
            </a:r>
            <a:r>
              <a:rPr lang="en-US" dirty="0" err="1"/>
              <a:t>aangezien</a:t>
            </a:r>
            <a:r>
              <a:rPr lang="en-US" dirty="0"/>
              <a:t> </a:t>
            </a:r>
            <a:r>
              <a:rPr lang="en-US" dirty="0" err="1"/>
              <a:t>er</a:t>
            </a:r>
            <a:r>
              <a:rPr lang="en-US" dirty="0"/>
              <a:t> </a:t>
            </a:r>
            <a:r>
              <a:rPr lang="en-US" dirty="0" err="1"/>
              <a:t>ook</a:t>
            </a:r>
            <a:r>
              <a:rPr lang="en-US" dirty="0"/>
              <a:t> </a:t>
            </a:r>
            <a:r>
              <a:rPr lang="en-US" dirty="0" err="1"/>
              <a:t>nog</a:t>
            </a:r>
            <a:r>
              <a:rPr lang="en-US" dirty="0"/>
              <a:t> </a:t>
            </a:r>
            <a:r>
              <a:rPr lang="en-US" dirty="0" err="1"/>
              <a:t>eens</a:t>
            </a:r>
            <a:r>
              <a:rPr lang="en-US" dirty="0"/>
              <a:t> 4 </a:t>
            </a:r>
            <a:r>
              <a:rPr lang="en-US" dirty="0" err="1"/>
              <a:t>middelen</a:t>
            </a:r>
            <a:r>
              <a:rPr lang="en-US" dirty="0"/>
              <a:t> </a:t>
            </a:r>
            <a:r>
              <a:rPr lang="en-US" dirty="0" err="1"/>
              <a:t>zijn</a:t>
            </a:r>
            <a:r>
              <a:rPr lang="en-US" dirty="0"/>
              <a:t> </a:t>
            </a:r>
            <a:r>
              <a:rPr lang="en-US" dirty="0" err="1"/>
              <a:t>tegenwoordig</a:t>
            </a:r>
            <a:r>
              <a:rPr lang="en-US" dirty="0"/>
              <a:t>, </a:t>
            </a:r>
            <a:r>
              <a:rPr lang="en-US" dirty="0" err="1"/>
              <a:t>wordt</a:t>
            </a:r>
            <a:r>
              <a:rPr lang="en-US" dirty="0"/>
              <a:t> het al </a:t>
            </a:r>
            <a:r>
              <a:rPr lang="en-US" dirty="0" err="1"/>
              <a:t>snel</a:t>
            </a:r>
            <a:r>
              <a:rPr lang="en-US" dirty="0"/>
              <a:t> </a:t>
            </a:r>
            <a:r>
              <a:rPr lang="en-US" dirty="0" err="1"/>
              <a:t>veel</a:t>
            </a:r>
            <a:r>
              <a:rPr lang="en-US" dirty="0"/>
              <a:t> </a:t>
            </a:r>
            <a:r>
              <a:rPr lang="en-US" dirty="0" err="1"/>
              <a:t>informatie</a:t>
            </a:r>
            <a:r>
              <a:rPr lang="en-US" dirty="0"/>
              <a:t> om </a:t>
            </a:r>
            <a:r>
              <a:rPr lang="en-US" dirty="0" err="1"/>
              <a:t>paraat</a:t>
            </a:r>
            <a:r>
              <a:rPr lang="en-US" dirty="0"/>
              <a:t> in het </a:t>
            </a:r>
            <a:r>
              <a:rPr lang="en-US" dirty="0" err="1"/>
              <a:t>hoofd</a:t>
            </a:r>
            <a:r>
              <a:rPr lang="en-US" dirty="0"/>
              <a:t> </a:t>
            </a:r>
            <a:r>
              <a:rPr lang="en-US" dirty="0" err="1"/>
              <a:t>te</a:t>
            </a:r>
            <a:r>
              <a:rPr lang="en-US" dirty="0"/>
              <a:t> </a:t>
            </a:r>
            <a:r>
              <a:rPr lang="en-US" dirty="0" err="1"/>
              <a:t>hebben</a:t>
            </a:r>
            <a:r>
              <a:rPr lang="en-US" dirty="0"/>
              <a:t>. </a:t>
            </a:r>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30</a:t>
            </a:fld>
            <a:endParaRPr lang="en-US" altLang="nl-NL"/>
          </a:p>
        </p:txBody>
      </p:sp>
    </p:spTree>
    <p:extLst>
      <p:ext uri="{BB962C8B-B14F-4D97-AF65-F5344CB8AC3E}">
        <p14:creationId xmlns:p14="http://schemas.microsoft.com/office/powerpoint/2010/main" val="614191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Hoe </a:t>
            </a:r>
            <a:r>
              <a:rPr lang="en-US" dirty="0" err="1"/>
              <a:t>ga</a:t>
            </a:r>
            <a:r>
              <a:rPr lang="en-US" dirty="0"/>
              <a:t> </a:t>
            </a:r>
            <a:r>
              <a:rPr lang="en-US" dirty="0" err="1"/>
              <a:t>je</a:t>
            </a:r>
            <a:r>
              <a:rPr lang="en-US" dirty="0"/>
              <a:t> om met </a:t>
            </a:r>
            <a:r>
              <a:rPr lang="en-US" dirty="0" err="1"/>
              <a:t>ingrepen</a:t>
            </a:r>
            <a:r>
              <a:rPr lang="en-US" dirty="0"/>
              <a:t>? </a:t>
            </a:r>
            <a:r>
              <a:rPr lang="en-US" dirty="0" err="1"/>
              <a:t>Bv</a:t>
            </a:r>
            <a:r>
              <a:rPr lang="en-US" dirty="0"/>
              <a:t> </a:t>
            </a:r>
            <a:r>
              <a:rPr lang="en-US" dirty="0" err="1"/>
              <a:t>kleine</a:t>
            </a:r>
            <a:r>
              <a:rPr lang="en-US" dirty="0"/>
              <a:t> </a:t>
            </a:r>
            <a:r>
              <a:rPr lang="en-US" dirty="0" err="1"/>
              <a:t>operatieve</a:t>
            </a:r>
            <a:r>
              <a:rPr lang="en-US" dirty="0"/>
              <a:t> </a:t>
            </a:r>
            <a:r>
              <a:rPr lang="en-US" dirty="0" err="1"/>
              <a:t>ingrepen</a:t>
            </a:r>
            <a:r>
              <a:rPr lang="en-US" dirty="0"/>
              <a:t> </a:t>
            </a:r>
            <a:r>
              <a:rPr lang="en-US" dirty="0" err="1"/>
              <a:t>bij</a:t>
            </a:r>
            <a:r>
              <a:rPr lang="en-US" dirty="0"/>
              <a:t> de </a:t>
            </a:r>
            <a:r>
              <a:rPr lang="en-US" dirty="0" err="1"/>
              <a:t>huisarts</a:t>
            </a:r>
            <a:r>
              <a:rPr lang="en-US" dirty="0"/>
              <a:t>. </a:t>
            </a:r>
          </a:p>
          <a:p>
            <a:endParaRPr lang="en-US" dirty="0"/>
          </a:p>
          <a:p>
            <a:r>
              <a:rPr lang="en-US" dirty="0"/>
              <a:t>In Nederland is </a:t>
            </a:r>
            <a:r>
              <a:rPr lang="en-US" dirty="0" err="1"/>
              <a:t>hiervoor</a:t>
            </a:r>
            <a:r>
              <a:rPr lang="en-US" dirty="0"/>
              <a:t> </a:t>
            </a:r>
            <a:r>
              <a:rPr lang="en-US" dirty="0" err="1"/>
              <a:t>specifiek</a:t>
            </a:r>
            <a:r>
              <a:rPr lang="en-US" dirty="0"/>
              <a:t> </a:t>
            </a:r>
            <a:r>
              <a:rPr lang="en-US" dirty="0" err="1"/>
              <a:t>een</a:t>
            </a:r>
            <a:r>
              <a:rPr lang="en-US" dirty="0"/>
              <a:t> </a:t>
            </a:r>
            <a:r>
              <a:rPr lang="en-US" dirty="0" err="1"/>
              <a:t>paragraaf</a:t>
            </a:r>
            <a:r>
              <a:rPr lang="en-US" dirty="0"/>
              <a:t> </a:t>
            </a:r>
            <a:r>
              <a:rPr lang="en-US" dirty="0" err="1"/>
              <a:t>opgenomen</a:t>
            </a:r>
            <a:r>
              <a:rPr lang="en-US" dirty="0"/>
              <a:t> in de </a:t>
            </a:r>
            <a:r>
              <a:rPr lang="en-US" dirty="0" err="1"/>
              <a:t>nieuwe</a:t>
            </a:r>
            <a:r>
              <a:rPr lang="en-US" dirty="0"/>
              <a:t> </a:t>
            </a:r>
            <a:r>
              <a:rPr lang="en-US" dirty="0" err="1"/>
              <a:t>richtlijn</a:t>
            </a:r>
            <a:r>
              <a:rPr lang="en-US" dirty="0"/>
              <a:t> </a:t>
            </a:r>
            <a:r>
              <a:rPr lang="en-US" dirty="0" err="1"/>
              <a:t>Antitrombotisch</a:t>
            </a:r>
            <a:r>
              <a:rPr lang="en-US" dirty="0"/>
              <a:t> </a:t>
            </a:r>
            <a:r>
              <a:rPr lang="en-US" dirty="0" err="1"/>
              <a:t>Beleid</a:t>
            </a:r>
            <a:r>
              <a:rPr lang="en-US" dirty="0"/>
              <a:t> 2016. Die </a:t>
            </a:r>
            <a:r>
              <a:rPr lang="en-US" dirty="0" err="1"/>
              <a:t>richtlijn</a:t>
            </a:r>
            <a:r>
              <a:rPr lang="en-US" dirty="0"/>
              <a:t> is </a:t>
            </a:r>
            <a:r>
              <a:rPr lang="en-US" dirty="0" err="1"/>
              <a:t>terug</a:t>
            </a:r>
            <a:r>
              <a:rPr lang="en-US" dirty="0"/>
              <a:t> </a:t>
            </a:r>
            <a:r>
              <a:rPr lang="en-US" dirty="0" err="1"/>
              <a:t>te</a:t>
            </a:r>
            <a:r>
              <a:rPr lang="en-US" dirty="0"/>
              <a:t> </a:t>
            </a:r>
            <a:r>
              <a:rPr lang="en-US" dirty="0" err="1"/>
              <a:t>vinden</a:t>
            </a:r>
            <a:r>
              <a:rPr lang="en-US" dirty="0"/>
              <a:t> in de </a:t>
            </a:r>
            <a:r>
              <a:rPr lang="en-US" dirty="0" err="1"/>
              <a:t>richtlijnendatabase</a:t>
            </a:r>
            <a:r>
              <a:rPr lang="en-US" dirty="0"/>
              <a:t> (www.richtlijnendatabase.nl). Het is </a:t>
            </a:r>
            <a:r>
              <a:rPr lang="en-US" dirty="0" err="1"/>
              <a:t>aan</a:t>
            </a:r>
            <a:r>
              <a:rPr lang="en-US" dirty="0"/>
              <a:t> </a:t>
            </a:r>
            <a:r>
              <a:rPr lang="en-US" dirty="0" err="1"/>
              <a:t>te</a:t>
            </a:r>
            <a:r>
              <a:rPr lang="en-US" dirty="0"/>
              <a:t> </a:t>
            </a:r>
            <a:r>
              <a:rPr lang="en-US" dirty="0" err="1"/>
              <a:t>raden</a:t>
            </a:r>
            <a:r>
              <a:rPr lang="en-US" dirty="0"/>
              <a:t> om </a:t>
            </a:r>
            <a:r>
              <a:rPr lang="en-US" dirty="0" err="1"/>
              <a:t>dit</a:t>
            </a:r>
            <a:r>
              <a:rPr lang="en-US" dirty="0"/>
              <a:t> </a:t>
            </a:r>
            <a:r>
              <a:rPr lang="en-US" dirty="0" err="1"/>
              <a:t>eens</a:t>
            </a:r>
            <a:r>
              <a:rPr lang="en-US" dirty="0"/>
              <a:t> door </a:t>
            </a:r>
            <a:r>
              <a:rPr lang="en-US" dirty="0" err="1"/>
              <a:t>te</a:t>
            </a:r>
            <a:r>
              <a:rPr lang="en-US" dirty="0"/>
              <a:t> </a:t>
            </a:r>
            <a:r>
              <a:rPr lang="en-US" dirty="0" err="1"/>
              <a:t>nemen</a:t>
            </a:r>
            <a:r>
              <a:rPr lang="en-US" dirty="0"/>
              <a:t>. </a:t>
            </a:r>
          </a:p>
          <a:p>
            <a:endParaRPr lang="en-US" dirty="0"/>
          </a:p>
          <a:p>
            <a:r>
              <a:rPr lang="en-US" dirty="0" err="1"/>
              <a:t>Er</a:t>
            </a:r>
            <a:r>
              <a:rPr lang="en-US" dirty="0"/>
              <a:t> </a:t>
            </a:r>
            <a:r>
              <a:rPr lang="en-US" dirty="0" err="1"/>
              <a:t>wordt</a:t>
            </a:r>
            <a:r>
              <a:rPr lang="en-US" dirty="0"/>
              <a:t> </a:t>
            </a:r>
            <a:r>
              <a:rPr lang="en-US" dirty="0" err="1"/>
              <a:t>grofweg</a:t>
            </a:r>
            <a:r>
              <a:rPr lang="en-US" dirty="0"/>
              <a:t> </a:t>
            </a:r>
            <a:r>
              <a:rPr lang="en-US" dirty="0" err="1"/>
              <a:t>onderscheid</a:t>
            </a:r>
            <a:r>
              <a:rPr lang="en-US" dirty="0"/>
              <a:t> </a:t>
            </a:r>
            <a:r>
              <a:rPr lang="en-US" dirty="0" err="1"/>
              <a:t>gemaakt</a:t>
            </a:r>
            <a:r>
              <a:rPr lang="en-US" dirty="0"/>
              <a:t> in 3 </a:t>
            </a:r>
            <a:r>
              <a:rPr lang="en-US" dirty="0" err="1"/>
              <a:t>categorieën</a:t>
            </a:r>
            <a:r>
              <a:rPr lang="en-US" dirty="0"/>
              <a:t> </a:t>
            </a:r>
            <a:r>
              <a:rPr lang="en-US" dirty="0" err="1"/>
              <a:t>ingrepen</a:t>
            </a:r>
            <a:r>
              <a:rPr lang="en-US" dirty="0"/>
              <a:t>:</a:t>
            </a:r>
          </a:p>
          <a:p>
            <a:pPr marL="228600" indent="-228600">
              <a:buAutoNum type="arabicPeriod"/>
            </a:pPr>
            <a:r>
              <a:rPr lang="en-US" dirty="0" err="1"/>
              <a:t>Ingrepen</a:t>
            </a:r>
            <a:r>
              <a:rPr lang="en-US" dirty="0"/>
              <a:t> met </a:t>
            </a:r>
            <a:r>
              <a:rPr lang="en-US" dirty="0" err="1"/>
              <a:t>een</a:t>
            </a:r>
            <a:r>
              <a:rPr lang="en-US" dirty="0"/>
              <a:t> </a:t>
            </a:r>
            <a:r>
              <a:rPr lang="en-US" i="1" dirty="0" err="1"/>
              <a:t>Klinisch</a:t>
            </a:r>
            <a:r>
              <a:rPr lang="en-US" i="1" dirty="0"/>
              <a:t> </a:t>
            </a:r>
            <a:r>
              <a:rPr lang="en-US" i="1" dirty="0" err="1"/>
              <a:t>niet</a:t>
            </a:r>
            <a:r>
              <a:rPr lang="en-US" i="1" dirty="0"/>
              <a:t> significant </a:t>
            </a:r>
            <a:r>
              <a:rPr lang="en-US" i="1" dirty="0" err="1"/>
              <a:t>bloedingsrisico</a:t>
            </a:r>
            <a:r>
              <a:rPr lang="en-US" i="0" dirty="0"/>
              <a:t>? </a:t>
            </a:r>
            <a:r>
              <a:rPr lang="en-US" i="0" dirty="0" err="1"/>
              <a:t>Dit</a:t>
            </a:r>
            <a:r>
              <a:rPr lang="en-US" i="0" dirty="0"/>
              <a:t> </a:t>
            </a:r>
            <a:r>
              <a:rPr lang="en-US" i="0" dirty="0" err="1"/>
              <a:t>zijn</a:t>
            </a:r>
            <a:r>
              <a:rPr lang="en-US" i="0" dirty="0"/>
              <a:t> </a:t>
            </a:r>
            <a:r>
              <a:rPr lang="en-US" i="0" dirty="0" err="1"/>
              <a:t>diagnostische</a:t>
            </a:r>
            <a:r>
              <a:rPr lang="en-US" i="0" dirty="0"/>
              <a:t> </a:t>
            </a:r>
            <a:r>
              <a:rPr lang="en-US" i="0" dirty="0" err="1"/>
              <a:t>endoscopieën</a:t>
            </a:r>
            <a:r>
              <a:rPr lang="en-US" i="0" dirty="0"/>
              <a:t> (</a:t>
            </a:r>
            <a:r>
              <a:rPr lang="en-US" i="0" dirty="0" err="1"/>
              <a:t>incl</a:t>
            </a:r>
            <a:r>
              <a:rPr lang="en-US" i="0" dirty="0"/>
              <a:t> </a:t>
            </a:r>
            <a:r>
              <a:rPr lang="en-US" i="0" dirty="0" err="1"/>
              <a:t>biopten</a:t>
            </a:r>
            <a:r>
              <a:rPr lang="en-US" i="0" dirty="0"/>
              <a:t>) en </a:t>
            </a:r>
            <a:r>
              <a:rPr lang="en-US" i="0" dirty="0" err="1"/>
              <a:t>tand</a:t>
            </a:r>
            <a:r>
              <a:rPr lang="en-US" i="0" dirty="0"/>
              <a:t>-/</a:t>
            </a:r>
            <a:r>
              <a:rPr lang="en-US" i="0" dirty="0" err="1"/>
              <a:t>kiesextractie</a:t>
            </a:r>
            <a:r>
              <a:rPr lang="en-US" i="0" dirty="0"/>
              <a:t> tot 3 </a:t>
            </a:r>
            <a:r>
              <a:rPr lang="en-US" i="0" dirty="0" err="1"/>
              <a:t>tanden</a:t>
            </a:r>
            <a:r>
              <a:rPr lang="en-US" i="0" dirty="0"/>
              <a:t>. </a:t>
            </a:r>
            <a:r>
              <a:rPr lang="en-US" i="0" dirty="0" err="1"/>
              <a:t>I.p</a:t>
            </a:r>
            <a:r>
              <a:rPr lang="en-US" i="0" dirty="0"/>
              <a:t>. </a:t>
            </a:r>
            <a:r>
              <a:rPr lang="en-US" i="0" dirty="0" err="1"/>
              <a:t>hoeft</a:t>
            </a:r>
            <a:r>
              <a:rPr lang="en-US" i="0" dirty="0"/>
              <a:t> </a:t>
            </a:r>
            <a:r>
              <a:rPr lang="en-US" i="0" dirty="0" err="1"/>
              <a:t>hierbij</a:t>
            </a:r>
            <a:r>
              <a:rPr lang="en-US" i="0" dirty="0"/>
              <a:t> </a:t>
            </a:r>
            <a:r>
              <a:rPr lang="en-US" i="0" dirty="0" err="1"/>
              <a:t>niet</a:t>
            </a:r>
            <a:r>
              <a:rPr lang="en-US" i="0" dirty="0"/>
              <a:t> </a:t>
            </a:r>
            <a:r>
              <a:rPr lang="en-US" i="0" dirty="0" err="1"/>
              <a:t>gestopt</a:t>
            </a:r>
            <a:r>
              <a:rPr lang="en-US" i="0" dirty="0"/>
              <a:t> </a:t>
            </a:r>
            <a:r>
              <a:rPr lang="en-US" i="0" dirty="0" err="1"/>
              <a:t>te</a:t>
            </a:r>
            <a:r>
              <a:rPr lang="en-US" i="0" dirty="0"/>
              <a:t> </a:t>
            </a:r>
            <a:r>
              <a:rPr lang="en-US" i="0" dirty="0" err="1"/>
              <a:t>worden</a:t>
            </a:r>
            <a:r>
              <a:rPr lang="en-US" i="0" dirty="0"/>
              <a:t>.</a:t>
            </a:r>
          </a:p>
          <a:p>
            <a:pPr marL="228600" indent="-228600">
              <a:buAutoNum type="arabicPeriod"/>
            </a:pPr>
            <a:r>
              <a:rPr lang="en-US" i="0" dirty="0" err="1"/>
              <a:t>Ingrepen</a:t>
            </a:r>
            <a:r>
              <a:rPr lang="en-US" i="0" dirty="0"/>
              <a:t> met </a:t>
            </a:r>
            <a:r>
              <a:rPr lang="en-US" i="0" dirty="0" err="1"/>
              <a:t>laag</a:t>
            </a:r>
            <a:r>
              <a:rPr lang="en-US" i="0" dirty="0"/>
              <a:t> </a:t>
            </a:r>
            <a:r>
              <a:rPr lang="en-US" i="0" dirty="0" err="1"/>
              <a:t>bloedingsrisico</a:t>
            </a:r>
            <a:r>
              <a:rPr lang="en-US" i="0" dirty="0"/>
              <a:t>. </a:t>
            </a:r>
            <a:r>
              <a:rPr lang="en-US" i="0" dirty="0" err="1"/>
              <a:t>I.p</a:t>
            </a:r>
            <a:r>
              <a:rPr lang="en-US" i="0" dirty="0"/>
              <a:t>. </a:t>
            </a:r>
            <a:r>
              <a:rPr lang="en-US" i="0" dirty="0" err="1"/>
              <a:t>wel</a:t>
            </a:r>
            <a:r>
              <a:rPr lang="en-US" i="0" dirty="0"/>
              <a:t> </a:t>
            </a:r>
            <a:r>
              <a:rPr lang="en-US" i="0" dirty="0" err="1"/>
              <a:t>stoppen</a:t>
            </a:r>
            <a:r>
              <a:rPr lang="en-US" i="0" dirty="0"/>
              <a:t>, maar </a:t>
            </a:r>
            <a:r>
              <a:rPr lang="en-US" i="0" dirty="0" err="1"/>
              <a:t>iets</a:t>
            </a:r>
            <a:r>
              <a:rPr lang="en-US" i="0" dirty="0"/>
              <a:t> minder </a:t>
            </a:r>
            <a:r>
              <a:rPr lang="en-US" i="0" dirty="0" err="1"/>
              <a:t>ver</a:t>
            </a:r>
            <a:r>
              <a:rPr lang="en-US" i="0" dirty="0"/>
              <a:t> van </a:t>
            </a:r>
            <a:r>
              <a:rPr lang="en-US" i="0" dirty="0" err="1"/>
              <a:t>tevoren</a:t>
            </a:r>
            <a:r>
              <a:rPr lang="en-US" i="0" dirty="0"/>
              <a:t>.</a:t>
            </a:r>
          </a:p>
          <a:p>
            <a:pPr marL="228600" indent="-228600">
              <a:buAutoNum type="arabicPeriod"/>
            </a:pPr>
            <a:r>
              <a:rPr lang="en-US" i="0" dirty="0" err="1"/>
              <a:t>Hoog</a:t>
            </a:r>
            <a:r>
              <a:rPr lang="en-US" i="0" dirty="0"/>
              <a:t> </a:t>
            </a:r>
            <a:r>
              <a:rPr lang="en-US" i="0" dirty="0" err="1"/>
              <a:t>bloedingsrisico</a:t>
            </a:r>
            <a:r>
              <a:rPr lang="en-US" i="0" dirty="0"/>
              <a:t>. </a:t>
            </a:r>
            <a:r>
              <a:rPr lang="en-US" i="0" dirty="0" err="1"/>
              <a:t>Ook</a:t>
            </a:r>
            <a:r>
              <a:rPr lang="en-US" i="0" dirty="0"/>
              <a:t> </a:t>
            </a:r>
            <a:r>
              <a:rPr lang="en-US" i="0" dirty="0" err="1"/>
              <a:t>stoppen</a:t>
            </a:r>
            <a:r>
              <a:rPr lang="en-US" i="0" dirty="0"/>
              <a:t> en </a:t>
            </a:r>
            <a:r>
              <a:rPr lang="en-US" i="0" dirty="0" err="1"/>
              <a:t>echt</a:t>
            </a:r>
            <a:r>
              <a:rPr lang="en-US" i="0" dirty="0"/>
              <a:t> </a:t>
            </a:r>
            <a:r>
              <a:rPr lang="en-US" i="0" dirty="0" err="1"/>
              <a:t>tenminste</a:t>
            </a:r>
            <a:r>
              <a:rPr lang="en-US" i="0" dirty="0"/>
              <a:t> 48 u </a:t>
            </a:r>
            <a:r>
              <a:rPr lang="en-US" i="0" dirty="0" err="1"/>
              <a:t>tevoren</a:t>
            </a:r>
            <a:r>
              <a:rPr lang="en-US" i="0" dirty="0"/>
              <a:t>.</a:t>
            </a:r>
          </a:p>
          <a:p>
            <a:pPr marL="228600" indent="-228600">
              <a:buAutoNum type="arabicPeriod"/>
            </a:pPr>
            <a:endParaRPr lang="en-US" i="0" dirty="0"/>
          </a:p>
          <a:p>
            <a:pPr marL="0" indent="0">
              <a:buNone/>
            </a:pPr>
            <a:r>
              <a:rPr lang="en-US" dirty="0" err="1"/>
              <a:t>Kleine</a:t>
            </a:r>
            <a:r>
              <a:rPr lang="en-US" dirty="0"/>
              <a:t> </a:t>
            </a:r>
            <a:r>
              <a:rPr lang="en-US" dirty="0" err="1"/>
              <a:t>verrichtingen</a:t>
            </a:r>
            <a:r>
              <a:rPr lang="en-US" dirty="0"/>
              <a:t> (door de </a:t>
            </a:r>
            <a:r>
              <a:rPr lang="en-US" dirty="0" err="1"/>
              <a:t>huisarts</a:t>
            </a:r>
            <a:r>
              <a:rPr lang="en-US" dirty="0"/>
              <a:t>) </a:t>
            </a:r>
            <a:r>
              <a:rPr lang="en-US" dirty="0" err="1"/>
              <a:t>zijn</a:t>
            </a:r>
            <a:r>
              <a:rPr lang="en-US" dirty="0"/>
              <a:t> </a:t>
            </a:r>
            <a:r>
              <a:rPr lang="en-US" dirty="0" err="1"/>
              <a:t>niet</a:t>
            </a:r>
            <a:r>
              <a:rPr lang="en-US" dirty="0"/>
              <a:t> </a:t>
            </a:r>
            <a:r>
              <a:rPr lang="en-US" dirty="0" err="1"/>
              <a:t>opgenomen</a:t>
            </a:r>
            <a:r>
              <a:rPr lang="en-US" dirty="0"/>
              <a:t> in </a:t>
            </a:r>
            <a:r>
              <a:rPr lang="en-US" dirty="0" err="1"/>
              <a:t>deze</a:t>
            </a:r>
            <a:r>
              <a:rPr lang="en-US" dirty="0"/>
              <a:t> </a:t>
            </a:r>
            <a:r>
              <a:rPr lang="en-US" dirty="0" err="1"/>
              <a:t>tabel</a:t>
            </a:r>
            <a:r>
              <a:rPr lang="en-US" dirty="0"/>
              <a:t>. We </a:t>
            </a:r>
            <a:r>
              <a:rPr lang="en-US" dirty="0" err="1"/>
              <a:t>hebben</a:t>
            </a:r>
            <a:r>
              <a:rPr lang="en-US" dirty="0"/>
              <a:t> </a:t>
            </a:r>
            <a:r>
              <a:rPr lang="en-US" dirty="0" err="1"/>
              <a:t>geen</a:t>
            </a:r>
            <a:r>
              <a:rPr lang="en-US" dirty="0"/>
              <a:t> </a:t>
            </a:r>
            <a:r>
              <a:rPr lang="en-US" dirty="0" err="1"/>
              <a:t>goede</a:t>
            </a:r>
            <a:r>
              <a:rPr lang="en-US" dirty="0"/>
              <a:t> </a:t>
            </a:r>
            <a:r>
              <a:rPr lang="en-US" dirty="0" err="1"/>
              <a:t>getallen</a:t>
            </a:r>
            <a:r>
              <a:rPr lang="en-US" dirty="0"/>
              <a:t> over </a:t>
            </a:r>
            <a:r>
              <a:rPr lang="en-US" dirty="0" err="1"/>
              <a:t>bloedingsrisico’s</a:t>
            </a:r>
            <a:r>
              <a:rPr lang="en-US" dirty="0"/>
              <a:t> </a:t>
            </a:r>
            <a:r>
              <a:rPr lang="en-US" dirty="0" err="1"/>
              <a:t>bij</a:t>
            </a:r>
            <a:r>
              <a:rPr lang="en-US" dirty="0"/>
              <a:t> die </a:t>
            </a:r>
            <a:r>
              <a:rPr lang="en-US" dirty="0" err="1"/>
              <a:t>ingrepen</a:t>
            </a:r>
            <a:r>
              <a:rPr lang="en-US" dirty="0"/>
              <a:t>, maar </a:t>
            </a:r>
            <a:r>
              <a:rPr lang="en-US" dirty="0" err="1"/>
              <a:t>waarschijnlijk</a:t>
            </a:r>
            <a:r>
              <a:rPr lang="en-US" dirty="0"/>
              <a:t> </a:t>
            </a:r>
            <a:r>
              <a:rPr lang="en-US" dirty="0" err="1"/>
              <a:t>valt</a:t>
            </a:r>
            <a:r>
              <a:rPr lang="en-US" dirty="0"/>
              <a:t> het </a:t>
            </a:r>
            <a:r>
              <a:rPr lang="en-US" dirty="0" err="1"/>
              <a:t>meeste</a:t>
            </a:r>
            <a:r>
              <a:rPr lang="en-US" dirty="0"/>
              <a:t> </a:t>
            </a:r>
            <a:r>
              <a:rPr lang="en-US" dirty="0" err="1"/>
              <a:t>onder</a:t>
            </a:r>
            <a:r>
              <a:rPr lang="en-US" dirty="0"/>
              <a:t> </a:t>
            </a:r>
            <a:r>
              <a:rPr lang="en-US" dirty="0" err="1"/>
              <a:t>categorie</a:t>
            </a:r>
            <a:r>
              <a:rPr lang="en-US" dirty="0"/>
              <a:t> 1 en </a:t>
            </a:r>
            <a:r>
              <a:rPr lang="en-US" dirty="0" err="1"/>
              <a:t>misschien</a:t>
            </a:r>
            <a:r>
              <a:rPr lang="en-US" dirty="0"/>
              <a:t> </a:t>
            </a:r>
            <a:r>
              <a:rPr lang="en-US" dirty="0" err="1"/>
              <a:t>een</a:t>
            </a:r>
            <a:r>
              <a:rPr lang="en-US" dirty="0"/>
              <a:t> </a:t>
            </a:r>
            <a:r>
              <a:rPr lang="en-US" dirty="0" err="1"/>
              <a:t>paar</a:t>
            </a:r>
            <a:r>
              <a:rPr lang="en-US" dirty="0"/>
              <a:t> </a:t>
            </a:r>
            <a:r>
              <a:rPr lang="en-US" dirty="0" err="1"/>
              <a:t>onder</a:t>
            </a:r>
            <a:r>
              <a:rPr lang="en-US" dirty="0"/>
              <a:t> </a:t>
            </a:r>
            <a:r>
              <a:rPr lang="en-US" dirty="0" err="1"/>
              <a:t>categorie</a:t>
            </a:r>
            <a:r>
              <a:rPr lang="en-US" dirty="0"/>
              <a:t> 2. </a:t>
            </a:r>
          </a:p>
          <a:p>
            <a:pPr marL="0" indent="0">
              <a:buNone/>
            </a:pPr>
            <a:endParaRPr lang="en-US" dirty="0"/>
          </a:p>
          <a:p>
            <a:pPr marL="0" indent="0">
              <a:buNone/>
            </a:pPr>
            <a:r>
              <a:rPr lang="en-US" dirty="0"/>
              <a:t>Wat is </a:t>
            </a:r>
            <a:r>
              <a:rPr lang="en-US" dirty="0" err="1"/>
              <a:t>wijsheid</a:t>
            </a:r>
            <a:r>
              <a:rPr lang="en-US" dirty="0"/>
              <a:t>:</a:t>
            </a:r>
          </a:p>
          <a:p>
            <a:pPr marL="228600" indent="-228600">
              <a:buFont typeface="+mj-lt"/>
              <a:buAutoNum type="arabicPeriod"/>
            </a:pPr>
            <a:r>
              <a:rPr lang="en-US" dirty="0" err="1"/>
              <a:t>Lidocaïne</a:t>
            </a:r>
            <a:r>
              <a:rPr lang="en-US" dirty="0"/>
              <a:t> met </a:t>
            </a:r>
            <a:r>
              <a:rPr lang="en-US" dirty="0" err="1"/>
              <a:t>epinefrine</a:t>
            </a:r>
            <a:r>
              <a:rPr lang="en-US" dirty="0"/>
              <a:t> </a:t>
            </a:r>
            <a:r>
              <a:rPr lang="en-US" dirty="0" err="1"/>
              <a:t>gebruiken</a:t>
            </a:r>
            <a:r>
              <a:rPr lang="en-US" dirty="0"/>
              <a:t> </a:t>
            </a:r>
            <a:r>
              <a:rPr lang="en-US" dirty="0" err="1"/>
              <a:t>voor</a:t>
            </a:r>
            <a:r>
              <a:rPr lang="en-US" dirty="0"/>
              <a:t> </a:t>
            </a:r>
            <a:r>
              <a:rPr lang="en-US" dirty="0" err="1"/>
              <a:t>huid</a:t>
            </a:r>
            <a:r>
              <a:rPr lang="en-US" dirty="0"/>
              <a:t> </a:t>
            </a:r>
            <a:r>
              <a:rPr lang="en-US" dirty="0" err="1"/>
              <a:t>ingrepen</a:t>
            </a:r>
            <a:r>
              <a:rPr lang="en-US" dirty="0"/>
              <a:t> </a:t>
            </a:r>
            <a:r>
              <a:rPr lang="en-US" dirty="0" err="1"/>
              <a:t>wellicht</a:t>
            </a:r>
            <a:r>
              <a:rPr lang="en-US" dirty="0"/>
              <a:t> al </a:t>
            </a:r>
            <a:r>
              <a:rPr lang="en-US" dirty="0" err="1"/>
              <a:t>voldoende</a:t>
            </a:r>
            <a:r>
              <a:rPr lang="en-US" dirty="0"/>
              <a:t>. </a:t>
            </a:r>
            <a:r>
              <a:rPr lang="en-US" dirty="0" err="1"/>
              <a:t>Epinefrine</a:t>
            </a:r>
            <a:r>
              <a:rPr lang="en-US" dirty="0"/>
              <a:t> </a:t>
            </a:r>
            <a:r>
              <a:rPr lang="en-US" dirty="0" err="1"/>
              <a:t>geeft</a:t>
            </a:r>
            <a:r>
              <a:rPr lang="en-US" dirty="0"/>
              <a:t> </a:t>
            </a:r>
            <a:r>
              <a:rPr lang="en-US" dirty="0" err="1"/>
              <a:t>sterke</a:t>
            </a:r>
            <a:r>
              <a:rPr lang="en-US" dirty="0"/>
              <a:t> </a:t>
            </a:r>
            <a:r>
              <a:rPr lang="en-US" dirty="0" err="1"/>
              <a:t>vasoconstrictie</a:t>
            </a:r>
            <a:r>
              <a:rPr lang="en-US" dirty="0"/>
              <a:t> wat het </a:t>
            </a:r>
            <a:r>
              <a:rPr lang="en-US" dirty="0" err="1"/>
              <a:t>risico</a:t>
            </a:r>
            <a:r>
              <a:rPr lang="en-US" dirty="0"/>
              <a:t> op </a:t>
            </a:r>
            <a:r>
              <a:rPr lang="en-US" dirty="0" err="1"/>
              <a:t>bloeden</a:t>
            </a:r>
            <a:r>
              <a:rPr lang="en-US" dirty="0"/>
              <a:t> </a:t>
            </a:r>
            <a:r>
              <a:rPr lang="en-US" dirty="0" err="1"/>
              <a:t>beperkt</a:t>
            </a:r>
            <a:r>
              <a:rPr lang="en-US" dirty="0"/>
              <a:t>. </a:t>
            </a:r>
            <a:r>
              <a:rPr lang="en-US" dirty="0" err="1"/>
              <a:t>Dus</a:t>
            </a:r>
            <a:r>
              <a:rPr lang="en-US" dirty="0"/>
              <a:t> </a:t>
            </a:r>
            <a:r>
              <a:rPr lang="en-US" dirty="0" err="1"/>
              <a:t>wellicht</a:t>
            </a:r>
            <a:r>
              <a:rPr lang="en-US" dirty="0"/>
              <a:t> </a:t>
            </a:r>
            <a:r>
              <a:rPr lang="en-US" dirty="0" err="1"/>
              <a:t>een</a:t>
            </a:r>
            <a:r>
              <a:rPr lang="en-US" dirty="0"/>
              <a:t> </a:t>
            </a:r>
            <a:r>
              <a:rPr lang="en-US" dirty="0" err="1"/>
              <a:t>slimme</a:t>
            </a:r>
            <a:r>
              <a:rPr lang="en-US" dirty="0"/>
              <a:t> </a:t>
            </a:r>
            <a:r>
              <a:rPr lang="en-US" dirty="0" err="1"/>
              <a:t>optie</a:t>
            </a:r>
            <a:r>
              <a:rPr lang="en-US" dirty="0"/>
              <a:t> </a:t>
            </a:r>
            <a:r>
              <a:rPr lang="en-US" dirty="0" err="1"/>
              <a:t>als</a:t>
            </a:r>
            <a:r>
              <a:rPr lang="en-US" dirty="0"/>
              <a:t> de DOAC </a:t>
            </a:r>
            <a:r>
              <a:rPr lang="en-US" dirty="0" err="1"/>
              <a:t>niet</a:t>
            </a:r>
            <a:r>
              <a:rPr lang="en-US" dirty="0"/>
              <a:t> </a:t>
            </a:r>
            <a:r>
              <a:rPr lang="en-US" dirty="0" err="1"/>
              <a:t>gestopt</a:t>
            </a:r>
            <a:r>
              <a:rPr lang="en-US" dirty="0"/>
              <a:t> </a:t>
            </a:r>
            <a:r>
              <a:rPr lang="en-US" dirty="0" err="1"/>
              <a:t>wordt</a:t>
            </a:r>
            <a:r>
              <a:rPr lang="en-US" dirty="0"/>
              <a:t>.</a:t>
            </a:r>
          </a:p>
          <a:p>
            <a:pPr marL="228600" indent="-228600">
              <a:buFont typeface="+mj-lt"/>
              <a:buAutoNum type="arabicPeriod"/>
            </a:pPr>
            <a:r>
              <a:rPr lang="en-US" dirty="0" err="1"/>
              <a:t>Misschien</a:t>
            </a:r>
            <a:r>
              <a:rPr lang="en-US" dirty="0"/>
              <a:t> </a:t>
            </a:r>
            <a:r>
              <a:rPr lang="en-US" dirty="0" err="1"/>
              <a:t>wel</a:t>
            </a:r>
            <a:r>
              <a:rPr lang="en-US" dirty="0"/>
              <a:t> </a:t>
            </a:r>
            <a:r>
              <a:rPr lang="en-US" dirty="0" err="1"/>
              <a:t>wijs</a:t>
            </a:r>
            <a:r>
              <a:rPr lang="en-US" dirty="0"/>
              <a:t> de </a:t>
            </a:r>
            <a:r>
              <a:rPr lang="en-US" dirty="0" err="1"/>
              <a:t>piekspiegel</a:t>
            </a:r>
            <a:r>
              <a:rPr lang="en-US" dirty="0"/>
              <a:t> van de DOAC </a:t>
            </a:r>
            <a:r>
              <a:rPr lang="en-US" dirty="0" err="1"/>
              <a:t>te</a:t>
            </a:r>
            <a:r>
              <a:rPr lang="en-US" dirty="0"/>
              <a:t> </a:t>
            </a:r>
            <a:r>
              <a:rPr lang="en-US" dirty="0" err="1"/>
              <a:t>vermijden</a:t>
            </a:r>
            <a:r>
              <a:rPr lang="en-US" dirty="0"/>
              <a:t> (</a:t>
            </a:r>
            <a:r>
              <a:rPr lang="en-US" dirty="0" err="1"/>
              <a:t>piekconcentratie</a:t>
            </a:r>
            <a:r>
              <a:rPr lang="en-US" dirty="0"/>
              <a:t> in </a:t>
            </a:r>
            <a:r>
              <a:rPr lang="en-US" dirty="0" err="1"/>
              <a:t>bloed</a:t>
            </a:r>
            <a:r>
              <a:rPr lang="en-US" dirty="0"/>
              <a:t> </a:t>
            </a:r>
            <a:r>
              <a:rPr lang="en-US" dirty="0" err="1"/>
              <a:t>wordt</a:t>
            </a:r>
            <a:r>
              <a:rPr lang="en-US" dirty="0"/>
              <a:t> </a:t>
            </a:r>
            <a:r>
              <a:rPr lang="en-US" dirty="0" err="1"/>
              <a:t>bereikt</a:t>
            </a:r>
            <a:r>
              <a:rPr lang="en-US" dirty="0"/>
              <a:t> </a:t>
            </a:r>
            <a:r>
              <a:rPr lang="en-US" dirty="0" err="1"/>
              <a:t>na</a:t>
            </a:r>
            <a:r>
              <a:rPr lang="en-US" dirty="0"/>
              <a:t> 2-4 u). </a:t>
            </a:r>
            <a:r>
              <a:rPr lang="en-US" dirty="0" err="1"/>
              <a:t>Dus</a:t>
            </a:r>
            <a:r>
              <a:rPr lang="en-US" dirty="0"/>
              <a:t> </a:t>
            </a:r>
            <a:r>
              <a:rPr lang="en-US" dirty="0" err="1"/>
              <a:t>bv</a:t>
            </a:r>
            <a:r>
              <a:rPr lang="en-US" dirty="0"/>
              <a:t>. </a:t>
            </a:r>
            <a:r>
              <a:rPr lang="en-US" dirty="0" err="1"/>
              <a:t>indien</a:t>
            </a:r>
            <a:r>
              <a:rPr lang="en-US" dirty="0"/>
              <a:t> </a:t>
            </a:r>
            <a:r>
              <a:rPr lang="en-US" dirty="0" err="1"/>
              <a:t>middel</a:t>
            </a:r>
            <a:r>
              <a:rPr lang="en-US" dirty="0"/>
              <a:t> in de </a:t>
            </a:r>
            <a:r>
              <a:rPr lang="en-US" dirty="0" err="1"/>
              <a:t>ochtend</a:t>
            </a:r>
            <a:r>
              <a:rPr lang="en-US" dirty="0"/>
              <a:t> </a:t>
            </a:r>
            <a:r>
              <a:rPr lang="en-US" dirty="0" err="1"/>
              <a:t>gebruikt</a:t>
            </a:r>
            <a:r>
              <a:rPr lang="en-US" dirty="0"/>
              <a:t> </a:t>
            </a:r>
            <a:r>
              <a:rPr lang="en-US" dirty="0" err="1"/>
              <a:t>wordt</a:t>
            </a:r>
            <a:r>
              <a:rPr lang="en-US" dirty="0"/>
              <a:t>: </a:t>
            </a:r>
            <a:r>
              <a:rPr lang="en-US" dirty="0" err="1"/>
              <a:t>pil</a:t>
            </a:r>
            <a:r>
              <a:rPr lang="en-US" dirty="0"/>
              <a:t> </a:t>
            </a:r>
            <a:r>
              <a:rPr lang="en-US" dirty="0" err="1"/>
              <a:t>uitstellen</a:t>
            </a:r>
            <a:r>
              <a:rPr lang="en-US" dirty="0"/>
              <a:t> tot ~ 2 u  </a:t>
            </a:r>
            <a:r>
              <a:rPr lang="en-US" dirty="0" err="1"/>
              <a:t>na</a:t>
            </a:r>
            <a:r>
              <a:rPr lang="en-US" dirty="0"/>
              <a:t> </a:t>
            </a:r>
            <a:r>
              <a:rPr lang="en-US" dirty="0" err="1"/>
              <a:t>ingreep</a:t>
            </a:r>
            <a:r>
              <a:rPr lang="en-US" dirty="0"/>
              <a:t>.</a:t>
            </a:r>
          </a:p>
          <a:p>
            <a:endParaRPr lang="en-US" dirty="0"/>
          </a:p>
          <a:p>
            <a:r>
              <a:rPr lang="en-US" dirty="0" err="1"/>
              <a:t>Alternatief</a:t>
            </a:r>
            <a:r>
              <a:rPr lang="en-US" dirty="0"/>
              <a:t>: </a:t>
            </a:r>
            <a:r>
              <a:rPr lang="en-US" dirty="0" err="1"/>
              <a:t>je</a:t>
            </a:r>
            <a:r>
              <a:rPr lang="en-US" dirty="0"/>
              <a:t> </a:t>
            </a:r>
            <a:r>
              <a:rPr lang="en-US" dirty="0" err="1"/>
              <a:t>kan</a:t>
            </a:r>
            <a:r>
              <a:rPr lang="en-US" dirty="0"/>
              <a:t> </a:t>
            </a:r>
            <a:r>
              <a:rPr lang="en-US" dirty="0" err="1"/>
              <a:t>altijd</a:t>
            </a:r>
            <a:r>
              <a:rPr lang="en-US" dirty="0"/>
              <a:t> even </a:t>
            </a:r>
            <a:r>
              <a:rPr lang="en-US" dirty="0" err="1"/>
              <a:t>je</a:t>
            </a:r>
            <a:r>
              <a:rPr lang="en-US" dirty="0"/>
              <a:t> </a:t>
            </a:r>
            <a:r>
              <a:rPr lang="en-US" dirty="0" err="1"/>
              <a:t>lokale</a:t>
            </a:r>
            <a:r>
              <a:rPr lang="en-US" dirty="0"/>
              <a:t> </a:t>
            </a:r>
            <a:r>
              <a:rPr lang="en-US" dirty="0" err="1"/>
              <a:t>expertisecentrum</a:t>
            </a:r>
            <a:r>
              <a:rPr lang="en-US" dirty="0"/>
              <a:t> </a:t>
            </a:r>
            <a:r>
              <a:rPr lang="en-US" dirty="0" err="1"/>
              <a:t>bellen</a:t>
            </a:r>
            <a:r>
              <a:rPr lang="en-US" dirty="0"/>
              <a:t>. </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32</a:t>
            </a:fld>
            <a:endParaRPr lang="en-US" altLang="nl-NL"/>
          </a:p>
        </p:txBody>
      </p:sp>
    </p:spTree>
    <p:extLst>
      <p:ext uri="{BB962C8B-B14F-4D97-AF65-F5344CB8AC3E}">
        <p14:creationId xmlns:p14="http://schemas.microsoft.com/office/powerpoint/2010/main" val="573598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Belangrijk</a:t>
            </a:r>
            <a:r>
              <a:rPr lang="en-US" dirty="0"/>
              <a:t> punt is </a:t>
            </a:r>
            <a:r>
              <a:rPr lang="en-US" dirty="0" err="1"/>
              <a:t>dat</a:t>
            </a:r>
            <a:r>
              <a:rPr lang="en-US" dirty="0"/>
              <a:t> </a:t>
            </a:r>
            <a:r>
              <a:rPr lang="en-US" dirty="0" err="1"/>
              <a:t>áls</a:t>
            </a:r>
            <a:r>
              <a:rPr lang="en-US" dirty="0"/>
              <a:t> we </a:t>
            </a:r>
            <a:r>
              <a:rPr lang="en-US" dirty="0" err="1"/>
              <a:t>willen</a:t>
            </a:r>
            <a:r>
              <a:rPr lang="en-US" dirty="0"/>
              <a:t> </a:t>
            </a:r>
            <a:r>
              <a:rPr lang="en-US" dirty="0" err="1"/>
              <a:t>dat</a:t>
            </a:r>
            <a:r>
              <a:rPr lang="en-US" dirty="0"/>
              <a:t> de </a:t>
            </a:r>
            <a:r>
              <a:rPr lang="en-US" dirty="0" err="1"/>
              <a:t>apotheker</a:t>
            </a:r>
            <a:r>
              <a:rPr lang="en-US" dirty="0"/>
              <a:t> </a:t>
            </a:r>
            <a:r>
              <a:rPr lang="en-US" dirty="0" err="1"/>
              <a:t>deze</a:t>
            </a:r>
            <a:r>
              <a:rPr lang="en-US" dirty="0"/>
              <a:t> </a:t>
            </a:r>
            <a:r>
              <a:rPr lang="en-US" dirty="0" err="1"/>
              <a:t>functie</a:t>
            </a:r>
            <a:r>
              <a:rPr lang="en-US" dirty="0"/>
              <a:t> </a:t>
            </a:r>
            <a:r>
              <a:rPr lang="en-US" dirty="0" err="1"/>
              <a:t>gaat</a:t>
            </a:r>
            <a:r>
              <a:rPr lang="en-US" dirty="0"/>
              <a:t> </a:t>
            </a:r>
            <a:r>
              <a:rPr lang="en-US" dirty="0" err="1"/>
              <a:t>vervullen</a:t>
            </a:r>
            <a:r>
              <a:rPr lang="en-US" dirty="0"/>
              <a:t>, </a:t>
            </a:r>
            <a:r>
              <a:rPr lang="en-US" dirty="0" err="1"/>
              <a:t>dat</a:t>
            </a:r>
            <a:r>
              <a:rPr lang="en-US" dirty="0"/>
              <a:t> </a:t>
            </a:r>
            <a:r>
              <a:rPr lang="en-US" dirty="0" err="1"/>
              <a:t>onze</a:t>
            </a:r>
            <a:r>
              <a:rPr lang="en-US" dirty="0"/>
              <a:t> </a:t>
            </a:r>
            <a:r>
              <a:rPr lang="en-US" dirty="0" err="1"/>
              <a:t>recepten</a:t>
            </a:r>
            <a:r>
              <a:rPr lang="en-US" dirty="0"/>
              <a:t> </a:t>
            </a:r>
            <a:r>
              <a:rPr lang="en-US" dirty="0" err="1"/>
              <a:t>ook</a:t>
            </a:r>
            <a:r>
              <a:rPr lang="en-US" dirty="0"/>
              <a:t> </a:t>
            </a:r>
            <a:r>
              <a:rPr lang="en-US" dirty="0" err="1"/>
              <a:t>wel</a:t>
            </a:r>
            <a:r>
              <a:rPr lang="en-US" dirty="0"/>
              <a:t> de </a:t>
            </a:r>
            <a:r>
              <a:rPr lang="en-US" dirty="0" err="1"/>
              <a:t>benodigde</a:t>
            </a:r>
            <a:r>
              <a:rPr lang="en-US" dirty="0"/>
              <a:t> </a:t>
            </a:r>
            <a:r>
              <a:rPr lang="en-US" dirty="0" err="1"/>
              <a:t>informatie</a:t>
            </a:r>
            <a:r>
              <a:rPr lang="en-US" dirty="0"/>
              <a:t> </a:t>
            </a:r>
            <a:r>
              <a:rPr lang="en-US" dirty="0" err="1"/>
              <a:t>aanleveren</a:t>
            </a:r>
            <a:r>
              <a:rPr lang="en-US" dirty="0"/>
              <a:t>: </a:t>
            </a:r>
            <a:r>
              <a:rPr lang="en-US" dirty="0" err="1"/>
              <a:t>indicatie</a:t>
            </a:r>
            <a:r>
              <a:rPr lang="en-US" dirty="0"/>
              <a:t>, </a:t>
            </a:r>
            <a:r>
              <a:rPr lang="en-US" dirty="0" err="1"/>
              <a:t>gewicht</a:t>
            </a:r>
            <a:r>
              <a:rPr lang="en-US" dirty="0"/>
              <a:t>, eGFR. </a:t>
            </a:r>
            <a:r>
              <a:rPr lang="en-US" dirty="0" err="1"/>
              <a:t>Dit</a:t>
            </a:r>
            <a:r>
              <a:rPr lang="en-US" dirty="0"/>
              <a:t> </a:t>
            </a:r>
            <a:r>
              <a:rPr lang="en-US" dirty="0" err="1"/>
              <a:t>gebeurt</a:t>
            </a:r>
            <a:r>
              <a:rPr lang="en-US" dirty="0"/>
              <a:t> al steeds </a:t>
            </a:r>
            <a:r>
              <a:rPr lang="en-US" dirty="0" err="1"/>
              <a:t>vaker</a:t>
            </a:r>
            <a:r>
              <a:rPr lang="en-US" dirty="0"/>
              <a:t> met de </a:t>
            </a:r>
            <a:r>
              <a:rPr lang="en-US" dirty="0" err="1"/>
              <a:t>recepten</a:t>
            </a:r>
            <a:r>
              <a:rPr lang="en-US" dirty="0"/>
              <a:t> van </a:t>
            </a:r>
            <a:r>
              <a:rPr lang="en-US" dirty="0" err="1"/>
              <a:t>ziekenhuis</a:t>
            </a:r>
            <a:r>
              <a:rPr lang="en-US" dirty="0"/>
              <a:t> </a:t>
            </a:r>
            <a:r>
              <a:rPr lang="en-US" dirty="0" err="1"/>
              <a:t>elektronische</a:t>
            </a:r>
            <a:r>
              <a:rPr lang="en-US" dirty="0"/>
              <a:t> </a:t>
            </a:r>
            <a:r>
              <a:rPr lang="en-US" dirty="0" err="1"/>
              <a:t>patientdossiers</a:t>
            </a:r>
            <a:r>
              <a:rPr lang="en-US" dirty="0"/>
              <a:t>, maar </a:t>
            </a:r>
            <a:r>
              <a:rPr lang="en-US" dirty="0" err="1"/>
              <a:t>vrijwel</a:t>
            </a:r>
            <a:r>
              <a:rPr lang="en-US" dirty="0"/>
              <a:t> </a:t>
            </a:r>
            <a:r>
              <a:rPr lang="en-US" dirty="0" err="1"/>
              <a:t>zeker</a:t>
            </a:r>
            <a:r>
              <a:rPr lang="en-US" dirty="0"/>
              <a:t> </a:t>
            </a:r>
            <a:r>
              <a:rPr lang="en-US" dirty="0" err="1"/>
              <a:t>ruimte</a:t>
            </a:r>
            <a:r>
              <a:rPr lang="en-US" dirty="0"/>
              <a:t> </a:t>
            </a:r>
            <a:r>
              <a:rPr lang="en-US" dirty="0" err="1"/>
              <a:t>voor</a:t>
            </a:r>
            <a:r>
              <a:rPr lang="en-US" dirty="0"/>
              <a:t> </a:t>
            </a:r>
            <a:r>
              <a:rPr lang="en-US" dirty="0" err="1"/>
              <a:t>verbetering</a:t>
            </a:r>
            <a:r>
              <a:rPr lang="en-US" dirty="0"/>
              <a:t>.</a:t>
            </a:r>
          </a:p>
          <a:p>
            <a:endParaRPr lang="en-US" dirty="0"/>
          </a:p>
          <a:p>
            <a:r>
              <a:rPr lang="en-US" dirty="0" err="1"/>
              <a:t>Lareb</a:t>
            </a:r>
            <a:r>
              <a:rPr lang="en-US" dirty="0"/>
              <a:t>: </a:t>
            </a:r>
            <a:r>
              <a:rPr lang="en-US" dirty="0" err="1"/>
              <a:t>probleem</a:t>
            </a:r>
            <a:r>
              <a:rPr lang="en-US" dirty="0"/>
              <a:t> is </a:t>
            </a:r>
            <a:r>
              <a:rPr lang="en-US" dirty="0" err="1"/>
              <a:t>wel</a:t>
            </a:r>
            <a:r>
              <a:rPr lang="en-US" dirty="0"/>
              <a:t> de </a:t>
            </a:r>
            <a:r>
              <a:rPr lang="en-US" dirty="0" err="1"/>
              <a:t>vrijwillige</a:t>
            </a:r>
            <a:r>
              <a:rPr lang="en-US" dirty="0"/>
              <a:t> rapportage </a:t>
            </a:r>
            <a:r>
              <a:rPr lang="en-US" dirty="0" err="1"/>
              <a:t>bij</a:t>
            </a:r>
            <a:r>
              <a:rPr lang="en-US" dirty="0"/>
              <a:t> </a:t>
            </a:r>
            <a:r>
              <a:rPr lang="en-US" dirty="0" err="1"/>
              <a:t>Lareb</a:t>
            </a:r>
            <a:r>
              <a:rPr lang="en-US" dirty="0"/>
              <a:t>. </a:t>
            </a:r>
            <a:r>
              <a:rPr lang="en-US" dirty="0" err="1"/>
              <a:t>Bloedingen</a:t>
            </a:r>
            <a:r>
              <a:rPr lang="en-US" dirty="0"/>
              <a:t> </a:t>
            </a:r>
            <a:r>
              <a:rPr lang="en-US" dirty="0" err="1"/>
              <a:t>bij</a:t>
            </a:r>
            <a:r>
              <a:rPr lang="en-US" dirty="0"/>
              <a:t> </a:t>
            </a:r>
            <a:r>
              <a:rPr lang="en-US" dirty="0" err="1"/>
              <a:t>vitamine</a:t>
            </a:r>
            <a:r>
              <a:rPr lang="en-US" dirty="0"/>
              <a:t> K </a:t>
            </a:r>
            <a:r>
              <a:rPr lang="en-US" dirty="0" err="1"/>
              <a:t>antagonisten</a:t>
            </a:r>
            <a:r>
              <a:rPr lang="en-US" dirty="0"/>
              <a:t> </a:t>
            </a:r>
            <a:r>
              <a:rPr lang="en-US" dirty="0" err="1"/>
              <a:t>zijn</a:t>
            </a:r>
            <a:r>
              <a:rPr lang="en-US" dirty="0"/>
              <a:t> zo </a:t>
            </a:r>
            <a:r>
              <a:rPr lang="en-US" dirty="0" err="1"/>
              <a:t>alledaags</a:t>
            </a:r>
            <a:r>
              <a:rPr lang="en-US" dirty="0"/>
              <a:t> </a:t>
            </a:r>
            <a:r>
              <a:rPr lang="en-US" dirty="0" err="1"/>
              <a:t>geworden</a:t>
            </a:r>
            <a:r>
              <a:rPr lang="en-US" dirty="0"/>
              <a:t> </a:t>
            </a:r>
            <a:r>
              <a:rPr lang="en-US" dirty="0" err="1"/>
              <a:t>dat</a:t>
            </a:r>
            <a:r>
              <a:rPr lang="en-US" dirty="0"/>
              <a:t> die </a:t>
            </a:r>
            <a:r>
              <a:rPr lang="en-US" dirty="0" err="1"/>
              <a:t>eigenlijk</a:t>
            </a:r>
            <a:r>
              <a:rPr lang="en-US" dirty="0"/>
              <a:t> nooit </a:t>
            </a:r>
            <a:r>
              <a:rPr lang="en-US" dirty="0" err="1"/>
              <a:t>meer</a:t>
            </a:r>
            <a:r>
              <a:rPr lang="en-US" dirty="0"/>
              <a:t> </a:t>
            </a:r>
            <a:r>
              <a:rPr lang="en-US" dirty="0" err="1"/>
              <a:t>gemeld</a:t>
            </a:r>
            <a:r>
              <a:rPr lang="en-US" dirty="0"/>
              <a:t> </a:t>
            </a:r>
            <a:r>
              <a:rPr lang="en-US" dirty="0" err="1"/>
              <a:t>worden</a:t>
            </a:r>
            <a:r>
              <a:rPr lang="en-US" dirty="0"/>
              <a:t> </a:t>
            </a:r>
            <a:r>
              <a:rPr lang="en-US" dirty="0" err="1"/>
              <a:t>bij</a:t>
            </a:r>
            <a:r>
              <a:rPr lang="en-US" dirty="0"/>
              <a:t> </a:t>
            </a:r>
            <a:r>
              <a:rPr lang="en-US" dirty="0" err="1"/>
              <a:t>Lareb</a:t>
            </a:r>
            <a:r>
              <a:rPr lang="en-US" dirty="0"/>
              <a:t>. </a:t>
            </a:r>
            <a:r>
              <a:rPr lang="en-US" dirty="0" err="1"/>
              <a:t>Dus</a:t>
            </a:r>
            <a:r>
              <a:rPr lang="en-US" dirty="0"/>
              <a:t> </a:t>
            </a:r>
            <a:r>
              <a:rPr lang="en-US" dirty="0" err="1"/>
              <a:t>Lareb</a:t>
            </a:r>
            <a:r>
              <a:rPr lang="en-US" dirty="0"/>
              <a:t> </a:t>
            </a:r>
            <a:r>
              <a:rPr lang="en-US" dirty="0" err="1"/>
              <a:t>zal</a:t>
            </a:r>
            <a:r>
              <a:rPr lang="en-US" dirty="0"/>
              <a:t> nooit in </a:t>
            </a:r>
            <a:r>
              <a:rPr lang="en-US" dirty="0" err="1"/>
              <a:t>staat</a:t>
            </a:r>
            <a:r>
              <a:rPr lang="en-US" dirty="0"/>
              <a:t> </a:t>
            </a:r>
            <a:r>
              <a:rPr lang="en-US" dirty="0" err="1"/>
              <a:t>zijn</a:t>
            </a:r>
            <a:r>
              <a:rPr lang="en-US" dirty="0"/>
              <a:t> </a:t>
            </a:r>
            <a:r>
              <a:rPr lang="en-US" dirty="0" err="1"/>
              <a:t>ons</a:t>
            </a:r>
            <a:r>
              <a:rPr lang="en-US" dirty="0"/>
              <a:t> </a:t>
            </a:r>
            <a:r>
              <a:rPr lang="en-US" dirty="0" err="1"/>
              <a:t>échte</a:t>
            </a:r>
            <a:r>
              <a:rPr lang="en-US" dirty="0"/>
              <a:t> input </a:t>
            </a:r>
            <a:r>
              <a:rPr lang="en-US" dirty="0" err="1"/>
              <a:t>te</a:t>
            </a:r>
            <a:r>
              <a:rPr lang="en-US" dirty="0"/>
              <a:t> </a:t>
            </a:r>
            <a:r>
              <a:rPr lang="en-US" dirty="0" err="1"/>
              <a:t>leveren</a:t>
            </a:r>
            <a:r>
              <a:rPr lang="en-US" dirty="0"/>
              <a:t>. </a:t>
            </a:r>
            <a:r>
              <a:rPr lang="en-US" dirty="0" err="1"/>
              <a:t>Dit</a:t>
            </a:r>
            <a:r>
              <a:rPr lang="en-US" dirty="0"/>
              <a:t> </a:t>
            </a:r>
            <a:r>
              <a:rPr lang="en-US" dirty="0" err="1"/>
              <a:t>zouden</a:t>
            </a:r>
            <a:r>
              <a:rPr lang="en-US" dirty="0"/>
              <a:t> we </a:t>
            </a:r>
            <a:r>
              <a:rPr lang="en-US" dirty="0" err="1"/>
              <a:t>alleen</a:t>
            </a:r>
            <a:r>
              <a:rPr lang="en-US" dirty="0"/>
              <a:t> </a:t>
            </a:r>
            <a:r>
              <a:rPr lang="en-US" dirty="0" err="1"/>
              <a:t>kunnen</a:t>
            </a:r>
            <a:r>
              <a:rPr lang="en-US" dirty="0"/>
              <a:t> </a:t>
            </a:r>
            <a:r>
              <a:rPr lang="en-US" dirty="0" err="1"/>
              <a:t>tackelen</a:t>
            </a:r>
            <a:r>
              <a:rPr lang="en-US" dirty="0"/>
              <a:t> met </a:t>
            </a:r>
            <a:r>
              <a:rPr lang="en-US" dirty="0" err="1"/>
              <a:t>een</a:t>
            </a:r>
            <a:r>
              <a:rPr lang="en-US" dirty="0"/>
              <a:t> </a:t>
            </a:r>
            <a:r>
              <a:rPr lang="en-US" dirty="0" err="1"/>
              <a:t>verplichte</a:t>
            </a:r>
            <a:r>
              <a:rPr lang="en-US" dirty="0"/>
              <a:t> </a:t>
            </a:r>
            <a:r>
              <a:rPr lang="en-US" dirty="0" err="1"/>
              <a:t>landelijke</a:t>
            </a:r>
            <a:r>
              <a:rPr lang="en-US" dirty="0"/>
              <a:t> </a:t>
            </a:r>
            <a:r>
              <a:rPr lang="en-US" dirty="0" err="1"/>
              <a:t>registratie</a:t>
            </a:r>
            <a:r>
              <a:rPr lang="en-US" dirty="0"/>
              <a:t>. </a:t>
            </a:r>
            <a:r>
              <a:rPr lang="en-US" dirty="0" err="1"/>
              <a:t>Medisch</a:t>
            </a:r>
            <a:r>
              <a:rPr lang="en-US" dirty="0"/>
              <a:t> </a:t>
            </a:r>
            <a:r>
              <a:rPr lang="en-US" dirty="0" err="1"/>
              <a:t>gezien</a:t>
            </a:r>
            <a:r>
              <a:rPr lang="en-US" dirty="0"/>
              <a:t> </a:t>
            </a:r>
            <a:r>
              <a:rPr lang="en-US" dirty="0" err="1"/>
              <a:t>wel</a:t>
            </a:r>
            <a:r>
              <a:rPr lang="en-US" dirty="0"/>
              <a:t> </a:t>
            </a:r>
            <a:r>
              <a:rPr lang="en-US" dirty="0" err="1"/>
              <a:t>echt</a:t>
            </a:r>
            <a:r>
              <a:rPr lang="en-US" dirty="0"/>
              <a:t> </a:t>
            </a:r>
            <a:r>
              <a:rPr lang="en-US" dirty="0" err="1"/>
              <a:t>nuttig</a:t>
            </a:r>
            <a:r>
              <a:rPr lang="en-US" dirty="0"/>
              <a:t>, maar de </a:t>
            </a:r>
            <a:r>
              <a:rPr lang="en-US" dirty="0" err="1"/>
              <a:t>vraag</a:t>
            </a:r>
            <a:r>
              <a:rPr lang="en-US" dirty="0"/>
              <a:t> is of </a:t>
            </a:r>
            <a:r>
              <a:rPr lang="en-US" dirty="0" err="1"/>
              <a:t>zo’n</a:t>
            </a:r>
            <a:r>
              <a:rPr lang="en-US" dirty="0"/>
              <a:t> wens </a:t>
            </a:r>
            <a:r>
              <a:rPr lang="en-US" dirty="0" err="1"/>
              <a:t>reëel</a:t>
            </a:r>
            <a:r>
              <a:rPr lang="en-US" dirty="0"/>
              <a:t> is.</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33</a:t>
            </a:fld>
            <a:endParaRPr lang="en-US" altLang="nl-NL"/>
          </a:p>
        </p:txBody>
      </p:sp>
    </p:spTree>
    <p:extLst>
      <p:ext uri="{BB962C8B-B14F-4D97-AF65-F5344CB8AC3E}">
        <p14:creationId xmlns:p14="http://schemas.microsoft.com/office/powerpoint/2010/main" val="3883462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Er</a:t>
            </a:r>
            <a:r>
              <a:rPr lang="en-US" dirty="0"/>
              <a:t> </a:t>
            </a:r>
            <a:r>
              <a:rPr lang="en-US" dirty="0" err="1"/>
              <a:t>zullen</a:t>
            </a:r>
            <a:r>
              <a:rPr lang="en-US" dirty="0"/>
              <a:t> hoe </a:t>
            </a:r>
            <a:r>
              <a:rPr lang="en-US" dirty="0" err="1"/>
              <a:t>dan</a:t>
            </a:r>
            <a:r>
              <a:rPr lang="en-US" dirty="0"/>
              <a:t> </a:t>
            </a:r>
            <a:r>
              <a:rPr lang="en-US" dirty="0" err="1"/>
              <a:t>ook</a:t>
            </a:r>
            <a:r>
              <a:rPr lang="en-US" dirty="0"/>
              <a:t> minder VKA </a:t>
            </a:r>
            <a:r>
              <a:rPr lang="en-US" dirty="0" err="1"/>
              <a:t>patienten</a:t>
            </a:r>
            <a:r>
              <a:rPr lang="en-US" dirty="0"/>
              <a:t> </a:t>
            </a:r>
            <a:r>
              <a:rPr lang="en-US" dirty="0" err="1"/>
              <a:t>zijn</a:t>
            </a:r>
            <a:r>
              <a:rPr lang="en-US" dirty="0"/>
              <a:t>: het </a:t>
            </a:r>
            <a:r>
              <a:rPr lang="en-US" dirty="0" err="1"/>
              <a:t>huidige</a:t>
            </a:r>
            <a:r>
              <a:rPr lang="en-US" dirty="0"/>
              <a:t> </a:t>
            </a:r>
            <a:r>
              <a:rPr lang="en-US" dirty="0" err="1"/>
              <a:t>aantal</a:t>
            </a:r>
            <a:r>
              <a:rPr lang="en-US" dirty="0"/>
              <a:t> </a:t>
            </a:r>
            <a:r>
              <a:rPr lang="en-US" dirty="0" err="1"/>
              <a:t>trombosediensten</a:t>
            </a:r>
            <a:r>
              <a:rPr lang="en-US" dirty="0"/>
              <a:t> </a:t>
            </a:r>
            <a:r>
              <a:rPr lang="en-US" dirty="0" err="1"/>
              <a:t>lijkt</a:t>
            </a:r>
            <a:r>
              <a:rPr lang="en-US" dirty="0"/>
              <a:t> </a:t>
            </a:r>
            <a:r>
              <a:rPr lang="en-US" dirty="0" err="1"/>
              <a:t>niet</a:t>
            </a:r>
            <a:r>
              <a:rPr lang="en-US" dirty="0"/>
              <a:t> </a:t>
            </a:r>
            <a:r>
              <a:rPr lang="en-US" dirty="0" err="1"/>
              <a:t>houdbaar</a:t>
            </a:r>
            <a:r>
              <a:rPr lang="en-US" dirty="0"/>
              <a:t>.</a:t>
            </a:r>
          </a:p>
          <a:p>
            <a:r>
              <a:rPr lang="en-US" dirty="0"/>
              <a:t>Maar </a:t>
            </a:r>
            <a:r>
              <a:rPr lang="en-US" dirty="0" err="1"/>
              <a:t>er</a:t>
            </a:r>
            <a:r>
              <a:rPr lang="en-US" dirty="0"/>
              <a:t> </a:t>
            </a:r>
            <a:r>
              <a:rPr lang="en-US" dirty="0" err="1"/>
              <a:t>zal</a:t>
            </a:r>
            <a:r>
              <a:rPr lang="en-US" dirty="0"/>
              <a:t> hoe </a:t>
            </a:r>
            <a:r>
              <a:rPr lang="en-US" dirty="0" err="1"/>
              <a:t>dan</a:t>
            </a:r>
            <a:r>
              <a:rPr lang="en-US" dirty="0"/>
              <a:t> </a:t>
            </a:r>
            <a:r>
              <a:rPr lang="en-US" dirty="0" err="1"/>
              <a:t>ook</a:t>
            </a:r>
            <a:r>
              <a:rPr lang="en-US" dirty="0"/>
              <a:t> </a:t>
            </a:r>
            <a:r>
              <a:rPr lang="en-US" dirty="0" err="1"/>
              <a:t>een</a:t>
            </a:r>
            <a:r>
              <a:rPr lang="en-US" dirty="0"/>
              <a:t> </a:t>
            </a:r>
            <a:r>
              <a:rPr lang="en-US" dirty="0" err="1"/>
              <a:t>groep</a:t>
            </a:r>
            <a:r>
              <a:rPr lang="en-US" dirty="0"/>
              <a:t> </a:t>
            </a:r>
            <a:r>
              <a:rPr lang="en-US" dirty="0" err="1"/>
              <a:t>patienten</a:t>
            </a:r>
            <a:r>
              <a:rPr lang="en-US" dirty="0"/>
              <a:t> </a:t>
            </a:r>
            <a:r>
              <a:rPr lang="en-US" dirty="0" err="1"/>
              <a:t>blijven</a:t>
            </a:r>
            <a:r>
              <a:rPr lang="en-US" dirty="0"/>
              <a:t> die </a:t>
            </a:r>
            <a:r>
              <a:rPr lang="en-US" dirty="0" err="1"/>
              <a:t>deze</a:t>
            </a:r>
            <a:r>
              <a:rPr lang="en-US" dirty="0"/>
              <a:t> </a:t>
            </a:r>
            <a:r>
              <a:rPr lang="en-US" dirty="0" err="1"/>
              <a:t>middelen</a:t>
            </a:r>
            <a:r>
              <a:rPr lang="en-US" dirty="0"/>
              <a:t> (en </a:t>
            </a:r>
            <a:r>
              <a:rPr lang="en-US" dirty="0" err="1"/>
              <a:t>dus</a:t>
            </a:r>
            <a:r>
              <a:rPr lang="en-US" dirty="0"/>
              <a:t> de </a:t>
            </a:r>
            <a:r>
              <a:rPr lang="en-US" dirty="0" err="1"/>
              <a:t>trombosedienst</a:t>
            </a:r>
            <a:r>
              <a:rPr lang="en-US" dirty="0"/>
              <a:t>) </a:t>
            </a:r>
            <a:r>
              <a:rPr lang="en-US" dirty="0" err="1"/>
              <a:t>nodig</a:t>
            </a:r>
            <a:r>
              <a:rPr lang="en-US" dirty="0"/>
              <a:t> </a:t>
            </a:r>
            <a:r>
              <a:rPr lang="en-US" dirty="0" err="1"/>
              <a:t>heeft</a:t>
            </a:r>
            <a:r>
              <a:rPr lang="en-US" dirty="0"/>
              <a:t>.</a:t>
            </a:r>
          </a:p>
          <a:p>
            <a:endParaRPr lang="en-US" dirty="0"/>
          </a:p>
          <a:p>
            <a:r>
              <a:rPr lang="en-US" dirty="0"/>
              <a:t>Al met al </a:t>
            </a:r>
            <a:r>
              <a:rPr lang="en-US" dirty="0" err="1"/>
              <a:t>moet</a:t>
            </a:r>
            <a:r>
              <a:rPr lang="en-US" dirty="0"/>
              <a:t> </a:t>
            </a:r>
            <a:r>
              <a:rPr lang="en-US" dirty="0" err="1"/>
              <a:t>er</a:t>
            </a:r>
            <a:r>
              <a:rPr lang="en-US" dirty="0"/>
              <a:t> </a:t>
            </a:r>
            <a:r>
              <a:rPr lang="en-US" dirty="0" err="1"/>
              <a:t>wel</a:t>
            </a:r>
            <a:r>
              <a:rPr lang="en-US" dirty="0"/>
              <a:t> </a:t>
            </a:r>
            <a:r>
              <a:rPr lang="en-US" dirty="0" err="1"/>
              <a:t>een</a:t>
            </a:r>
            <a:r>
              <a:rPr lang="en-US" dirty="0"/>
              <a:t> </a:t>
            </a:r>
            <a:r>
              <a:rPr lang="en-US" dirty="0" err="1"/>
              <a:t>plek</a:t>
            </a:r>
            <a:r>
              <a:rPr lang="en-US" dirty="0"/>
              <a:t> </a:t>
            </a:r>
            <a:r>
              <a:rPr lang="en-US" dirty="0" err="1"/>
              <a:t>zijn</a:t>
            </a:r>
            <a:r>
              <a:rPr lang="en-US" dirty="0"/>
              <a:t> </a:t>
            </a:r>
            <a:r>
              <a:rPr lang="en-US" dirty="0" err="1"/>
              <a:t>voor</a:t>
            </a:r>
            <a:r>
              <a:rPr lang="en-US" dirty="0"/>
              <a:t> </a:t>
            </a:r>
            <a:r>
              <a:rPr lang="en-US" dirty="0" err="1"/>
              <a:t>vragen</a:t>
            </a:r>
            <a:r>
              <a:rPr lang="en-US" dirty="0"/>
              <a:t> van:</a:t>
            </a:r>
          </a:p>
          <a:p>
            <a:pPr marL="171450" indent="-171450">
              <a:buFont typeface="Arial" panose="020B0604020202020204" pitchFamily="34" charset="0"/>
              <a:buChar char="•"/>
            </a:pPr>
            <a:r>
              <a:rPr lang="en-US" dirty="0" err="1"/>
              <a:t>Voorschrijvers</a:t>
            </a:r>
            <a:endParaRPr lang="en-US" dirty="0"/>
          </a:p>
          <a:p>
            <a:pPr marL="171450" indent="-171450">
              <a:buFont typeface="Arial" panose="020B0604020202020204" pitchFamily="34" charset="0"/>
              <a:buChar char="•"/>
            </a:pPr>
            <a:r>
              <a:rPr lang="en-US" dirty="0" err="1"/>
              <a:t>Patiënten</a:t>
            </a:r>
            <a:r>
              <a:rPr lang="en-US" dirty="0"/>
              <a:t>/</a:t>
            </a:r>
            <a:r>
              <a:rPr lang="en-US" dirty="0" err="1"/>
              <a:t>gebruikers</a:t>
            </a:r>
            <a:endParaRPr lang="en-US" dirty="0"/>
          </a:p>
          <a:p>
            <a:pPr marL="171450" indent="-171450">
              <a:buFont typeface="Arial" panose="020B0604020202020204" pitchFamily="34" charset="0"/>
              <a:buChar char="•"/>
            </a:pPr>
            <a:r>
              <a:rPr lang="en-US" dirty="0" err="1"/>
              <a:t>Andere</a:t>
            </a:r>
            <a:r>
              <a:rPr lang="en-US" dirty="0"/>
              <a:t> </a:t>
            </a:r>
            <a:r>
              <a:rPr lang="en-US" dirty="0" err="1"/>
              <a:t>betrokken</a:t>
            </a:r>
            <a:r>
              <a:rPr lang="en-US" dirty="0"/>
              <a:t> </a:t>
            </a:r>
            <a:r>
              <a:rPr lang="en-US" dirty="0" err="1"/>
              <a:t>hulpverleners</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Willen</a:t>
            </a:r>
            <a:r>
              <a:rPr lang="en-US" dirty="0"/>
              <a:t>/</a:t>
            </a:r>
            <a:r>
              <a:rPr lang="en-US" dirty="0" err="1"/>
              <a:t>gaan</a:t>
            </a:r>
            <a:r>
              <a:rPr lang="en-US" dirty="0"/>
              <a:t> </a:t>
            </a:r>
            <a:r>
              <a:rPr lang="en-US" dirty="0" err="1"/>
              <a:t>trombosediensten</a:t>
            </a:r>
            <a:r>
              <a:rPr lang="en-US" dirty="0"/>
              <a:t> die </a:t>
            </a:r>
            <a:r>
              <a:rPr lang="en-US" dirty="0" err="1"/>
              <a:t>rol</a:t>
            </a:r>
            <a:r>
              <a:rPr lang="en-US" dirty="0"/>
              <a:t> op </a:t>
            </a:r>
            <a:r>
              <a:rPr lang="en-US" dirty="0" err="1"/>
              <a:t>zich</a:t>
            </a:r>
            <a:r>
              <a:rPr lang="en-US" dirty="0"/>
              <a:t> </a:t>
            </a:r>
            <a:r>
              <a:rPr lang="en-US" dirty="0" err="1"/>
              <a:t>nemen</a:t>
            </a:r>
            <a:r>
              <a:rPr lang="en-US" dirty="0"/>
              <a:t>? </a:t>
            </a:r>
            <a:r>
              <a:rPr lang="en-US" dirty="0" err="1"/>
              <a:t>Ze</a:t>
            </a:r>
            <a:r>
              <a:rPr lang="en-US" dirty="0"/>
              <a:t> </a:t>
            </a:r>
            <a:r>
              <a:rPr lang="en-US" dirty="0" err="1"/>
              <a:t>handelen</a:t>
            </a:r>
            <a:r>
              <a:rPr lang="en-US" dirty="0"/>
              <a:t> nu al </a:t>
            </a:r>
            <a:r>
              <a:rPr lang="en-US" dirty="0" err="1"/>
              <a:t>veel</a:t>
            </a:r>
            <a:r>
              <a:rPr lang="en-US" dirty="0"/>
              <a:t> </a:t>
            </a:r>
            <a:r>
              <a:rPr lang="en-US" dirty="0" err="1"/>
              <a:t>patientvragen</a:t>
            </a:r>
            <a:r>
              <a:rPr lang="en-US" dirty="0"/>
              <a:t> </a:t>
            </a:r>
            <a:r>
              <a:rPr lang="en-US" dirty="0" err="1"/>
              <a:t>af</a:t>
            </a:r>
            <a:r>
              <a:rPr lang="en-US" dirty="0"/>
              <a:t>. Hoe </a:t>
            </a:r>
            <a:r>
              <a:rPr lang="en-US" dirty="0" err="1"/>
              <a:t>gaan</a:t>
            </a:r>
            <a:r>
              <a:rPr lang="en-US" dirty="0"/>
              <a:t> </a:t>
            </a:r>
            <a:r>
              <a:rPr lang="en-US" dirty="0" err="1"/>
              <a:t>ze</a:t>
            </a:r>
            <a:r>
              <a:rPr lang="en-US" dirty="0"/>
              <a:t> </a:t>
            </a:r>
            <a:r>
              <a:rPr lang="en-US" dirty="0" err="1"/>
              <a:t>hun</a:t>
            </a:r>
            <a:r>
              <a:rPr lang="en-US" dirty="0"/>
              <a:t> </a:t>
            </a:r>
            <a:r>
              <a:rPr lang="en-US" dirty="0" err="1"/>
              <a:t>kennis</a:t>
            </a:r>
            <a:r>
              <a:rPr lang="en-US" dirty="0"/>
              <a:t> </a:t>
            </a:r>
            <a:r>
              <a:rPr lang="en-US" dirty="0" err="1"/>
              <a:t>verschuiven</a:t>
            </a:r>
            <a:r>
              <a:rPr lang="en-US" dirty="0"/>
              <a:t> van experts in </a:t>
            </a:r>
            <a:r>
              <a:rPr lang="en-US" dirty="0" err="1"/>
              <a:t>doordoseren</a:t>
            </a:r>
            <a:r>
              <a:rPr lang="en-US" dirty="0"/>
              <a:t> </a:t>
            </a:r>
            <a:r>
              <a:rPr lang="en-US" dirty="0" err="1"/>
              <a:t>naar</a:t>
            </a:r>
            <a:r>
              <a:rPr lang="en-US" dirty="0"/>
              <a:t> experts in </a:t>
            </a:r>
            <a:r>
              <a:rPr lang="en-US" dirty="0" err="1"/>
              <a:t>antistolling</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Er</a:t>
            </a:r>
            <a:r>
              <a:rPr lang="en-US" dirty="0"/>
              <a:t> </a:t>
            </a:r>
            <a:r>
              <a:rPr lang="en-US" dirty="0" err="1"/>
              <a:t>lijkt</a:t>
            </a:r>
            <a:r>
              <a:rPr lang="en-US" dirty="0"/>
              <a:t> </a:t>
            </a:r>
            <a:r>
              <a:rPr lang="en-US" dirty="0" err="1"/>
              <a:t>zelfs</a:t>
            </a:r>
            <a:r>
              <a:rPr lang="en-US" dirty="0"/>
              <a:t> </a:t>
            </a:r>
            <a:r>
              <a:rPr lang="en-US" dirty="0" err="1"/>
              <a:t>een</a:t>
            </a:r>
            <a:r>
              <a:rPr lang="en-US" dirty="0"/>
              <a:t> </a:t>
            </a:r>
            <a:r>
              <a:rPr lang="en-US" dirty="0" err="1"/>
              <a:t>kleine</a:t>
            </a:r>
            <a:r>
              <a:rPr lang="en-US" dirty="0"/>
              <a:t> </a:t>
            </a:r>
            <a:r>
              <a:rPr lang="en-US" dirty="0" err="1"/>
              <a:t>concurrentieslag</a:t>
            </a:r>
            <a:r>
              <a:rPr lang="en-US" dirty="0"/>
              <a:t> </a:t>
            </a:r>
            <a:r>
              <a:rPr lang="en-US" dirty="0" err="1"/>
              <a:t>gaande</a:t>
            </a:r>
            <a:r>
              <a:rPr lang="en-US" dirty="0"/>
              <a:t> om </a:t>
            </a:r>
            <a:r>
              <a:rPr lang="en-US" dirty="0" err="1"/>
              <a:t>wie</a:t>
            </a:r>
            <a:r>
              <a:rPr lang="en-US" dirty="0"/>
              <a:t> de helpdesk </a:t>
            </a:r>
            <a:r>
              <a:rPr lang="en-US" dirty="0" err="1"/>
              <a:t>voor</a:t>
            </a:r>
            <a:r>
              <a:rPr lang="en-US" dirty="0"/>
              <a:t> </a:t>
            </a:r>
            <a:r>
              <a:rPr lang="en-US" dirty="0" err="1"/>
              <a:t>patiënten</a:t>
            </a:r>
            <a:r>
              <a:rPr lang="en-US" dirty="0"/>
              <a:t> en </a:t>
            </a:r>
            <a:r>
              <a:rPr lang="en-US" dirty="0" err="1"/>
              <a:t>artsen</a:t>
            </a:r>
            <a:r>
              <a:rPr lang="en-US" dirty="0"/>
              <a:t> </a:t>
            </a:r>
            <a:r>
              <a:rPr lang="en-US" dirty="0" err="1"/>
              <a:t>kan</a:t>
            </a:r>
            <a:r>
              <a:rPr lang="en-US" dirty="0"/>
              <a:t> </a:t>
            </a:r>
            <a:r>
              <a:rPr lang="en-US" dirty="0" err="1"/>
              <a:t>worden</a:t>
            </a:r>
            <a:r>
              <a:rPr lang="en-US" dirty="0"/>
              <a:t> </a:t>
            </a:r>
            <a:r>
              <a:rPr lang="en-US" dirty="0" err="1"/>
              <a:t>tav</a:t>
            </a:r>
            <a:r>
              <a:rPr lang="en-US" dirty="0"/>
              <a:t> </a:t>
            </a:r>
            <a:r>
              <a:rPr lang="en-US" dirty="0" err="1"/>
              <a:t>antistolling</a:t>
            </a:r>
            <a:r>
              <a:rPr lang="en-US" dirty="0"/>
              <a:t>. Online </a:t>
            </a:r>
            <a:r>
              <a:rPr lang="en-US" dirty="0" err="1"/>
              <a:t>informatie</a:t>
            </a:r>
            <a:r>
              <a:rPr lang="en-US" dirty="0"/>
              <a:t> met </a:t>
            </a:r>
            <a:r>
              <a:rPr lang="en-US" dirty="0" err="1"/>
              <a:t>eLearnings</a:t>
            </a:r>
            <a:r>
              <a:rPr lang="en-US" dirty="0"/>
              <a:t> </a:t>
            </a:r>
            <a:r>
              <a:rPr lang="en-US" dirty="0" err="1"/>
              <a:t>etc</a:t>
            </a:r>
            <a:r>
              <a:rPr lang="en-US" dirty="0"/>
              <a:t>  vs. </a:t>
            </a:r>
            <a:r>
              <a:rPr lang="en-US" dirty="0" err="1"/>
              <a:t>telefonische</a:t>
            </a:r>
            <a:r>
              <a:rPr lang="en-US" dirty="0"/>
              <a:t> helpdesk </a:t>
            </a:r>
            <a:r>
              <a:rPr lang="en-US" dirty="0" err="1"/>
              <a:t>etc</a:t>
            </a:r>
            <a:r>
              <a:rPr lang="en-US" dirty="0"/>
              <a:t> etc.</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Het </a:t>
            </a:r>
            <a:r>
              <a:rPr lang="en-US" dirty="0" err="1"/>
              <a:t>regionale</a:t>
            </a:r>
            <a:r>
              <a:rPr lang="en-US" dirty="0"/>
              <a:t> </a:t>
            </a:r>
            <a:r>
              <a:rPr lang="en-US" dirty="0" err="1"/>
              <a:t>expertisecentrum</a:t>
            </a:r>
            <a:r>
              <a:rPr lang="en-US" dirty="0"/>
              <a:t> van het AMC is in 2014 </a:t>
            </a:r>
            <a:r>
              <a:rPr lang="en-US" dirty="0" err="1"/>
              <a:t>begonnen</a:t>
            </a:r>
            <a:r>
              <a:rPr lang="en-US" dirty="0"/>
              <a:t> </a:t>
            </a:r>
            <a:r>
              <a:rPr lang="en-US" dirty="0" err="1"/>
              <a:t>omdat</a:t>
            </a:r>
            <a:r>
              <a:rPr lang="en-US" dirty="0"/>
              <a:t> </a:t>
            </a:r>
            <a:r>
              <a:rPr lang="en-US" dirty="0" err="1"/>
              <a:t>er</a:t>
            </a:r>
            <a:r>
              <a:rPr lang="en-US" dirty="0"/>
              <a:t> </a:t>
            </a:r>
            <a:r>
              <a:rPr lang="en-US" dirty="0" err="1"/>
              <a:t>toen</a:t>
            </a:r>
            <a:r>
              <a:rPr lang="en-US" dirty="0"/>
              <a:t> </a:t>
            </a:r>
            <a:r>
              <a:rPr lang="en-US" dirty="0" err="1"/>
              <a:t>simpelweg</a:t>
            </a:r>
            <a:r>
              <a:rPr lang="en-US" dirty="0"/>
              <a:t> </a:t>
            </a:r>
            <a:r>
              <a:rPr lang="en-US" dirty="0" err="1"/>
              <a:t>niks</a:t>
            </a:r>
            <a:r>
              <a:rPr lang="en-US" dirty="0"/>
              <a:t> was. De </a:t>
            </a:r>
            <a:r>
              <a:rPr lang="en-US" dirty="0" err="1"/>
              <a:t>capaciteit</a:t>
            </a:r>
            <a:r>
              <a:rPr lang="en-US" dirty="0"/>
              <a:t> is nu </a:t>
            </a:r>
            <a:r>
              <a:rPr lang="en-US" dirty="0" err="1"/>
              <a:t>nog</a:t>
            </a:r>
            <a:r>
              <a:rPr lang="en-US" dirty="0"/>
              <a:t> </a:t>
            </a:r>
            <a:r>
              <a:rPr lang="en-US" dirty="0" err="1"/>
              <a:t>voldoende</a:t>
            </a:r>
            <a:r>
              <a:rPr lang="en-US" dirty="0"/>
              <a:t>, maar </a:t>
            </a:r>
            <a:r>
              <a:rPr lang="en-US" dirty="0" err="1"/>
              <a:t>lange</a:t>
            </a:r>
            <a:r>
              <a:rPr lang="en-US" dirty="0"/>
              <a:t> </a:t>
            </a:r>
            <a:r>
              <a:rPr lang="en-US" dirty="0" err="1"/>
              <a:t>termijn</a:t>
            </a:r>
            <a:r>
              <a:rPr lang="en-US" dirty="0"/>
              <a:t> </a:t>
            </a:r>
            <a:r>
              <a:rPr lang="en-US" dirty="0" err="1"/>
              <a:t>lijkt</a:t>
            </a:r>
            <a:r>
              <a:rPr lang="en-US" dirty="0"/>
              <a:t> </a:t>
            </a:r>
            <a:r>
              <a:rPr lang="en-US" dirty="0" err="1"/>
              <a:t>dat</a:t>
            </a:r>
            <a:r>
              <a:rPr lang="en-US" dirty="0"/>
              <a:t> </a:t>
            </a:r>
            <a:r>
              <a:rPr lang="en-US" dirty="0" err="1"/>
              <a:t>niet</a:t>
            </a:r>
            <a:r>
              <a:rPr lang="en-US" dirty="0"/>
              <a:t> </a:t>
            </a:r>
            <a:r>
              <a:rPr lang="en-US" dirty="0" err="1"/>
              <a:t>houdbaar</a:t>
            </a:r>
            <a:r>
              <a:rPr lang="en-US" dirty="0"/>
              <a:t> </a:t>
            </a:r>
            <a:r>
              <a:rPr lang="en-US" dirty="0" err="1"/>
              <a:t>als</a:t>
            </a:r>
            <a:r>
              <a:rPr lang="en-US" dirty="0"/>
              <a:t> </a:t>
            </a:r>
            <a:r>
              <a:rPr lang="en-US" dirty="0" err="1"/>
              <a:t>veel</a:t>
            </a:r>
            <a:r>
              <a:rPr lang="en-US" dirty="0"/>
              <a:t> </a:t>
            </a:r>
            <a:r>
              <a:rPr lang="en-US" dirty="0" err="1"/>
              <a:t>meer</a:t>
            </a:r>
            <a:r>
              <a:rPr lang="en-US" dirty="0"/>
              <a:t> </a:t>
            </a:r>
            <a:r>
              <a:rPr lang="en-US" dirty="0" err="1"/>
              <a:t>mensen</a:t>
            </a:r>
            <a:r>
              <a:rPr lang="en-US" dirty="0"/>
              <a:t> </a:t>
            </a:r>
            <a:r>
              <a:rPr lang="en-US" dirty="0" err="1"/>
              <a:t>deze</a:t>
            </a:r>
            <a:r>
              <a:rPr lang="en-US" dirty="0"/>
              <a:t> </a:t>
            </a:r>
            <a:r>
              <a:rPr lang="en-US" dirty="0" err="1"/>
              <a:t>middelen</a:t>
            </a:r>
            <a:r>
              <a:rPr lang="en-US" dirty="0"/>
              <a:t> </a:t>
            </a:r>
            <a:r>
              <a:rPr lang="en-US" dirty="0" err="1"/>
              <a:t>gaan</a:t>
            </a:r>
            <a:r>
              <a:rPr lang="en-US" dirty="0"/>
              <a:t> </a:t>
            </a:r>
            <a:r>
              <a:rPr lang="en-US" dirty="0" err="1"/>
              <a:t>gebruiken</a:t>
            </a:r>
            <a:r>
              <a:rPr lang="en-US" dirty="0"/>
              <a:t>.</a:t>
            </a:r>
          </a:p>
          <a:p>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34</a:t>
            </a:fld>
            <a:endParaRPr lang="en-US" altLang="nl-NL"/>
          </a:p>
        </p:txBody>
      </p:sp>
    </p:spTree>
    <p:extLst>
      <p:ext uri="{BB962C8B-B14F-4D97-AF65-F5344CB8AC3E}">
        <p14:creationId xmlns:p14="http://schemas.microsoft.com/office/powerpoint/2010/main" val="194611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Aan</a:t>
            </a:r>
            <a:r>
              <a:rPr lang="en-US" dirty="0"/>
              <a:t> </a:t>
            </a:r>
            <a:r>
              <a:rPr lang="en-US" dirty="0" err="1"/>
              <a:t>te</a:t>
            </a:r>
            <a:r>
              <a:rPr lang="en-US" dirty="0"/>
              <a:t> </a:t>
            </a:r>
            <a:r>
              <a:rPr lang="en-US" dirty="0" err="1"/>
              <a:t>leveren</a:t>
            </a:r>
            <a:r>
              <a:rPr lang="en-US" dirty="0"/>
              <a:t> door </a:t>
            </a:r>
            <a:r>
              <a:rPr lang="en-US" dirty="0" err="1"/>
              <a:t>degene</a:t>
            </a:r>
            <a:r>
              <a:rPr lang="en-US" dirty="0"/>
              <a:t> die het FTO </a:t>
            </a:r>
            <a:r>
              <a:rPr lang="en-US" dirty="0" err="1"/>
              <a:t>geeft</a:t>
            </a:r>
            <a:r>
              <a:rPr lang="en-US" dirty="0"/>
              <a:t>.</a:t>
            </a:r>
          </a:p>
          <a:p>
            <a:endParaRPr lang="en-US" dirty="0"/>
          </a:p>
          <a:p>
            <a:r>
              <a:rPr lang="en-US" dirty="0" err="1"/>
              <a:t>Opties</a:t>
            </a:r>
            <a:r>
              <a:rPr lang="en-US" dirty="0"/>
              <a:t> </a:t>
            </a:r>
            <a:r>
              <a:rPr lang="en-US" dirty="0" err="1"/>
              <a:t>zijn</a:t>
            </a:r>
            <a:r>
              <a:rPr lang="en-US" dirty="0"/>
              <a:t> om </a:t>
            </a:r>
            <a:r>
              <a:rPr lang="en-US" dirty="0" err="1"/>
              <a:t>een</a:t>
            </a:r>
            <a:r>
              <a:rPr lang="en-US" dirty="0"/>
              <a:t> casus </a:t>
            </a:r>
            <a:r>
              <a:rPr lang="en-US" dirty="0" err="1"/>
              <a:t>te</a:t>
            </a:r>
            <a:r>
              <a:rPr lang="en-US" dirty="0"/>
              <a:t> </a:t>
            </a:r>
            <a:r>
              <a:rPr lang="en-US" dirty="0" err="1"/>
              <a:t>kiezen</a:t>
            </a:r>
            <a:r>
              <a:rPr lang="en-US" dirty="0"/>
              <a:t> die </a:t>
            </a:r>
            <a:r>
              <a:rPr lang="en-US" dirty="0" err="1"/>
              <a:t>een</a:t>
            </a:r>
            <a:r>
              <a:rPr lang="en-US" dirty="0"/>
              <a:t> </a:t>
            </a:r>
            <a:r>
              <a:rPr lang="en-US" dirty="0" err="1"/>
              <a:t>specifiek</a:t>
            </a:r>
            <a:r>
              <a:rPr lang="en-US" dirty="0"/>
              <a:t> punt </a:t>
            </a:r>
            <a:r>
              <a:rPr lang="en-US" dirty="0" err="1"/>
              <a:t>illustreert</a:t>
            </a:r>
            <a:r>
              <a:rPr lang="en-US" dirty="0"/>
              <a:t> </a:t>
            </a:r>
            <a:r>
              <a:rPr lang="en-US" dirty="0" err="1"/>
              <a:t>dat</a:t>
            </a:r>
            <a:r>
              <a:rPr lang="en-US" dirty="0"/>
              <a:t> extra </a:t>
            </a:r>
            <a:r>
              <a:rPr lang="en-US" dirty="0" err="1"/>
              <a:t>nadruk</a:t>
            </a:r>
            <a:r>
              <a:rPr lang="en-US" dirty="0"/>
              <a:t> </a:t>
            </a:r>
            <a:r>
              <a:rPr lang="en-US" dirty="0" err="1"/>
              <a:t>zou</a:t>
            </a:r>
            <a:r>
              <a:rPr lang="en-US" dirty="0"/>
              <a:t> </a:t>
            </a:r>
            <a:r>
              <a:rPr lang="en-US" dirty="0" err="1"/>
              <a:t>mogen</a:t>
            </a:r>
            <a:r>
              <a:rPr lang="en-US" dirty="0"/>
              <a:t> </a:t>
            </a:r>
            <a:r>
              <a:rPr lang="en-US" dirty="0" err="1"/>
              <a:t>hebben</a:t>
            </a:r>
            <a:r>
              <a:rPr lang="en-US" dirty="0"/>
              <a:t>.</a:t>
            </a:r>
          </a:p>
          <a:p>
            <a:endParaRPr lang="en-US" dirty="0"/>
          </a:p>
          <a:p>
            <a:r>
              <a:rPr lang="en-US" dirty="0" err="1"/>
              <a:t>Vooraf</a:t>
            </a:r>
            <a:r>
              <a:rPr lang="en-US" dirty="0"/>
              <a:t> de </a:t>
            </a:r>
            <a:r>
              <a:rPr lang="en-US" dirty="0" err="1"/>
              <a:t>deelnemers</a:t>
            </a:r>
            <a:r>
              <a:rPr lang="en-US" dirty="0"/>
              <a:t> al </a:t>
            </a:r>
            <a:r>
              <a:rPr lang="en-US" dirty="0" err="1"/>
              <a:t>vragen</a:t>
            </a:r>
            <a:r>
              <a:rPr lang="en-US" dirty="0"/>
              <a:t> of </a:t>
            </a:r>
            <a:r>
              <a:rPr lang="en-US" dirty="0" err="1"/>
              <a:t>er</a:t>
            </a:r>
            <a:r>
              <a:rPr lang="en-US" dirty="0"/>
              <a:t> </a:t>
            </a:r>
            <a:r>
              <a:rPr lang="en-US" dirty="0" err="1"/>
              <a:t>specifieke</a:t>
            </a:r>
            <a:r>
              <a:rPr lang="en-US" dirty="0"/>
              <a:t> </a:t>
            </a:r>
            <a:r>
              <a:rPr lang="en-US" dirty="0" err="1"/>
              <a:t>vragen</a:t>
            </a:r>
            <a:r>
              <a:rPr lang="en-US" dirty="0"/>
              <a:t> </a:t>
            </a:r>
            <a:r>
              <a:rPr lang="en-US" dirty="0" err="1"/>
              <a:t>zijn</a:t>
            </a:r>
            <a:r>
              <a:rPr lang="en-US" dirty="0"/>
              <a:t> </a:t>
            </a:r>
            <a:r>
              <a:rPr lang="en-US" dirty="0" err="1"/>
              <a:t>waar</a:t>
            </a:r>
            <a:r>
              <a:rPr lang="en-US" dirty="0"/>
              <a:t> </a:t>
            </a:r>
            <a:r>
              <a:rPr lang="en-US" dirty="0" err="1"/>
              <a:t>ze</a:t>
            </a:r>
            <a:r>
              <a:rPr lang="en-US" dirty="0"/>
              <a:t> </a:t>
            </a:r>
            <a:r>
              <a:rPr lang="en-US" dirty="0" err="1"/>
              <a:t>mee</a:t>
            </a:r>
            <a:r>
              <a:rPr lang="en-US" dirty="0"/>
              <a:t> </a:t>
            </a:r>
            <a:r>
              <a:rPr lang="en-US" dirty="0" err="1"/>
              <a:t>zitten</a:t>
            </a:r>
            <a:r>
              <a:rPr lang="en-US" dirty="0"/>
              <a:t> die </a:t>
            </a:r>
            <a:r>
              <a:rPr lang="en-US" dirty="0" err="1"/>
              <a:t>hier</a:t>
            </a:r>
            <a:r>
              <a:rPr lang="en-US" dirty="0"/>
              <a:t> prima </a:t>
            </a:r>
            <a:r>
              <a:rPr lang="en-US" dirty="0" err="1"/>
              <a:t>aan</a:t>
            </a:r>
            <a:r>
              <a:rPr lang="en-US" dirty="0"/>
              <a:t> de </a:t>
            </a:r>
            <a:r>
              <a:rPr lang="en-US" dirty="0" err="1"/>
              <a:t>orde</a:t>
            </a:r>
            <a:r>
              <a:rPr lang="en-US" dirty="0"/>
              <a:t> </a:t>
            </a:r>
            <a:r>
              <a:rPr lang="en-US" dirty="0" err="1"/>
              <a:t>zouden</a:t>
            </a:r>
            <a:r>
              <a:rPr lang="en-US" dirty="0"/>
              <a:t> </a:t>
            </a:r>
            <a:r>
              <a:rPr lang="en-US" dirty="0" err="1"/>
              <a:t>kunnen</a:t>
            </a:r>
            <a:r>
              <a:rPr lang="en-US" dirty="0"/>
              <a:t> </a:t>
            </a:r>
            <a:r>
              <a:rPr lang="en-US" dirty="0" err="1"/>
              <a:t>komen</a:t>
            </a:r>
            <a:r>
              <a:rPr lang="en-US" dirty="0"/>
              <a:t>. </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36</a:t>
            </a:fld>
            <a:endParaRPr lang="en-US" altLang="nl-NL"/>
          </a:p>
        </p:txBody>
      </p:sp>
    </p:spTree>
    <p:extLst>
      <p:ext uri="{BB962C8B-B14F-4D97-AF65-F5344CB8AC3E}">
        <p14:creationId xmlns:p14="http://schemas.microsoft.com/office/powerpoint/2010/main" val="138071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err="1"/>
              <a:t>Naam</a:t>
            </a:r>
            <a:r>
              <a:rPr lang="en-US" u="none" dirty="0"/>
              <a:t>:</a:t>
            </a:r>
          </a:p>
          <a:p>
            <a:r>
              <a:rPr lang="en-US" u="none" dirty="0" err="1"/>
              <a:t>Europese</a:t>
            </a:r>
            <a:r>
              <a:rPr lang="en-US" u="none" dirty="0"/>
              <a:t> </a:t>
            </a:r>
            <a:r>
              <a:rPr lang="en-US" u="none" dirty="0" err="1"/>
              <a:t>cardiologieverening</a:t>
            </a:r>
            <a:r>
              <a:rPr lang="en-US" u="none" dirty="0"/>
              <a:t> (ESC):  NOAC/non-VKA (</a:t>
            </a:r>
            <a:r>
              <a:rPr lang="en-US" u="none" dirty="0" err="1"/>
              <a:t>hoofdargument</a:t>
            </a:r>
            <a:r>
              <a:rPr lang="en-US" u="none" dirty="0"/>
              <a:t>: </a:t>
            </a:r>
            <a:r>
              <a:rPr lang="en-US" u="none" dirty="0" err="1"/>
              <a:t>deel</a:t>
            </a:r>
            <a:r>
              <a:rPr lang="en-US" u="none" dirty="0"/>
              <a:t> van de NOAC </a:t>
            </a:r>
            <a:r>
              <a:rPr lang="en-US" u="none" dirty="0" err="1"/>
              <a:t>literatuur</a:t>
            </a:r>
            <a:r>
              <a:rPr lang="en-US" u="none" dirty="0"/>
              <a:t> </a:t>
            </a:r>
            <a:r>
              <a:rPr lang="en-US" u="none" dirty="0" err="1"/>
              <a:t>raakt</a:t>
            </a:r>
            <a:r>
              <a:rPr lang="en-US" u="none" dirty="0"/>
              <a:t> </a:t>
            </a:r>
            <a:r>
              <a:rPr lang="en-US" u="none" dirty="0" err="1"/>
              <a:t>zoek</a:t>
            </a:r>
            <a:r>
              <a:rPr lang="en-US" u="none" dirty="0"/>
              <a:t> </a:t>
            </a:r>
            <a:r>
              <a:rPr lang="en-US" u="none" dirty="0" err="1"/>
              <a:t>als</a:t>
            </a:r>
            <a:r>
              <a:rPr lang="en-US" u="none" dirty="0"/>
              <a:t> het acronym </a:t>
            </a:r>
            <a:r>
              <a:rPr lang="en-US" u="none" dirty="0" err="1"/>
              <a:t>veranderd</a:t>
            </a:r>
            <a:r>
              <a:rPr lang="en-US" u="none" dirty="0"/>
              <a:t>).</a:t>
            </a:r>
          </a:p>
          <a:p>
            <a:r>
              <a:rPr lang="en-US" u="none" dirty="0" err="1"/>
              <a:t>Internationale</a:t>
            </a:r>
            <a:r>
              <a:rPr lang="en-US" u="none" dirty="0"/>
              <a:t> </a:t>
            </a:r>
            <a:r>
              <a:rPr lang="en-US" u="none" dirty="0" err="1"/>
              <a:t>trombosevereniging</a:t>
            </a:r>
            <a:r>
              <a:rPr lang="en-US" u="none" dirty="0"/>
              <a:t> (ISTH): DOAC. ‘</a:t>
            </a:r>
            <a:r>
              <a:rPr lang="en-US" u="none" dirty="0" err="1"/>
              <a:t>Benoem</a:t>
            </a:r>
            <a:r>
              <a:rPr lang="en-US" u="none" dirty="0"/>
              <a:t> </a:t>
            </a:r>
            <a:r>
              <a:rPr lang="en-US" u="none" dirty="0" err="1"/>
              <a:t>een</a:t>
            </a:r>
            <a:r>
              <a:rPr lang="en-US" u="none" dirty="0"/>
              <a:t> </a:t>
            </a:r>
            <a:r>
              <a:rPr lang="en-US" u="none" dirty="0" err="1"/>
              <a:t>middel</a:t>
            </a:r>
            <a:r>
              <a:rPr lang="en-US" u="none" dirty="0"/>
              <a:t> </a:t>
            </a:r>
            <a:r>
              <a:rPr lang="en-US" u="none" dirty="0" err="1"/>
              <a:t>bij</a:t>
            </a:r>
            <a:r>
              <a:rPr lang="en-US" u="none" dirty="0"/>
              <a:t> wat is het is, </a:t>
            </a:r>
            <a:r>
              <a:rPr lang="en-US" u="none" dirty="0" err="1"/>
              <a:t>niet</a:t>
            </a:r>
            <a:r>
              <a:rPr lang="en-US" u="none" dirty="0"/>
              <a:t> </a:t>
            </a:r>
            <a:r>
              <a:rPr lang="en-US" u="none" dirty="0" err="1"/>
              <a:t>bij</a:t>
            </a:r>
            <a:r>
              <a:rPr lang="en-US" u="none" dirty="0"/>
              <a:t> wat het </a:t>
            </a:r>
            <a:r>
              <a:rPr lang="en-US" u="none" dirty="0" err="1"/>
              <a:t>niet</a:t>
            </a:r>
            <a:r>
              <a:rPr lang="en-US" u="none" dirty="0"/>
              <a:t> is.’</a:t>
            </a:r>
          </a:p>
          <a:p>
            <a:r>
              <a:rPr lang="en-US" u="none" dirty="0"/>
              <a:t>In NL: </a:t>
            </a:r>
            <a:r>
              <a:rPr lang="en-US" u="none" dirty="0" err="1"/>
              <a:t>cardiologen</a:t>
            </a:r>
            <a:r>
              <a:rPr lang="en-US" u="none" dirty="0"/>
              <a:t> </a:t>
            </a:r>
            <a:r>
              <a:rPr lang="en-US" u="none" dirty="0" err="1"/>
              <a:t>vaker</a:t>
            </a:r>
            <a:r>
              <a:rPr lang="en-US" u="none" dirty="0"/>
              <a:t> NOAC; </a:t>
            </a:r>
            <a:r>
              <a:rPr lang="en-US" u="none" dirty="0" err="1"/>
              <a:t>internisten</a:t>
            </a:r>
            <a:r>
              <a:rPr lang="en-US" u="none" dirty="0"/>
              <a:t> en </a:t>
            </a:r>
            <a:r>
              <a:rPr lang="en-US" u="none" dirty="0" err="1"/>
              <a:t>huisartsen</a:t>
            </a:r>
            <a:r>
              <a:rPr lang="en-US" u="none" dirty="0"/>
              <a:t> </a:t>
            </a:r>
            <a:r>
              <a:rPr lang="en-US" u="none" dirty="0" err="1"/>
              <a:t>vaker</a:t>
            </a:r>
            <a:r>
              <a:rPr lang="en-US" u="none" dirty="0"/>
              <a:t> DOAC. Is het </a:t>
            </a:r>
            <a:r>
              <a:rPr lang="en-US" u="none" dirty="0" err="1"/>
              <a:t>belangrijk</a:t>
            </a:r>
            <a:r>
              <a:rPr lang="en-US" u="none" dirty="0"/>
              <a:t>: NEEN!</a:t>
            </a:r>
          </a:p>
          <a:p>
            <a:endParaRPr lang="en-US" u="none" dirty="0"/>
          </a:p>
          <a:p>
            <a:r>
              <a:rPr lang="en-US" u="sng" dirty="0"/>
              <a:t>DOAC</a:t>
            </a:r>
            <a:endParaRPr lang="en-US" u="none" dirty="0"/>
          </a:p>
          <a:p>
            <a:r>
              <a:rPr lang="en-US" u="none" dirty="0"/>
              <a:t>3 factor </a:t>
            </a:r>
            <a:r>
              <a:rPr lang="en-US" u="none" dirty="0" err="1"/>
              <a:t>Xa</a:t>
            </a:r>
            <a:r>
              <a:rPr lang="en-US" u="none" dirty="0"/>
              <a:t> </a:t>
            </a:r>
            <a:r>
              <a:rPr lang="en-US" u="none" dirty="0" err="1"/>
              <a:t>remmers</a:t>
            </a:r>
            <a:r>
              <a:rPr lang="en-US" u="none" dirty="0"/>
              <a:t>, 1 trombine </a:t>
            </a:r>
            <a:r>
              <a:rPr lang="en-US" u="none" dirty="0" err="1"/>
              <a:t>remmer</a:t>
            </a:r>
            <a:r>
              <a:rPr lang="en-US" u="none" dirty="0"/>
              <a:t>. </a:t>
            </a:r>
            <a:r>
              <a:rPr lang="en-US" u="none" dirty="0" err="1"/>
              <a:t>Aangrijpingspunt</a:t>
            </a:r>
            <a:r>
              <a:rPr lang="en-US" u="none" dirty="0"/>
              <a:t> is </a:t>
            </a:r>
            <a:r>
              <a:rPr lang="en-US" u="none" dirty="0" err="1"/>
              <a:t>af</a:t>
            </a:r>
            <a:r>
              <a:rPr lang="en-US" u="none" dirty="0"/>
              <a:t> </a:t>
            </a:r>
            <a:r>
              <a:rPr lang="en-US" u="none" dirty="0" err="1"/>
              <a:t>te</a:t>
            </a:r>
            <a:r>
              <a:rPr lang="en-US" u="none" dirty="0"/>
              <a:t> </a:t>
            </a:r>
            <a:r>
              <a:rPr lang="en-US" u="none" dirty="0" err="1"/>
              <a:t>leiden</a:t>
            </a:r>
            <a:r>
              <a:rPr lang="en-US" u="none" dirty="0"/>
              <a:t> </a:t>
            </a:r>
            <a:r>
              <a:rPr lang="en-US" u="none" dirty="0" err="1"/>
              <a:t>uit</a:t>
            </a:r>
            <a:r>
              <a:rPr lang="en-US" u="none" dirty="0"/>
              <a:t> </a:t>
            </a:r>
            <a:r>
              <a:rPr lang="en-US" u="none" dirty="0" err="1"/>
              <a:t>generieke</a:t>
            </a:r>
            <a:r>
              <a:rPr lang="en-US" u="none" dirty="0"/>
              <a:t> </a:t>
            </a:r>
            <a:r>
              <a:rPr lang="en-US" u="none" dirty="0" err="1"/>
              <a:t>naam</a:t>
            </a:r>
            <a:r>
              <a:rPr lang="en-US" u="none" dirty="0"/>
              <a:t>: </a:t>
            </a:r>
            <a:r>
              <a:rPr lang="en-US" u="none" dirty="0" err="1"/>
              <a:t>apiXAban</a:t>
            </a:r>
            <a:r>
              <a:rPr lang="en-US" u="none" dirty="0"/>
              <a:t> </a:t>
            </a:r>
            <a:r>
              <a:rPr lang="en-US" u="none" dirty="0" err="1"/>
              <a:t>etc</a:t>
            </a:r>
            <a:r>
              <a:rPr lang="en-US" u="none" dirty="0"/>
              <a:t>; </a:t>
            </a:r>
            <a:r>
              <a:rPr lang="en-US" u="none" dirty="0" err="1"/>
              <a:t>dabigaTRAn</a:t>
            </a:r>
            <a:r>
              <a:rPr lang="en-US" u="none" dirty="0"/>
              <a:t> [trombine receptor antagonist]</a:t>
            </a:r>
          </a:p>
          <a:p>
            <a:endParaRPr lang="en-US" u="none" dirty="0"/>
          </a:p>
          <a:p>
            <a:r>
              <a:rPr lang="en-US" u="sng" dirty="0"/>
              <a:t>F</a:t>
            </a:r>
            <a:r>
              <a:rPr lang="nl-NL" u="sng" dirty="0" err="1"/>
              <a:t>ase</a:t>
            </a:r>
            <a:r>
              <a:rPr lang="nl-NL" u="sng" dirty="0"/>
              <a:t> 3 registratiestudies</a:t>
            </a:r>
            <a:endParaRPr lang="nl-NL" u="none" dirty="0"/>
          </a:p>
          <a:p>
            <a:r>
              <a:rPr lang="en-US" u="none" dirty="0"/>
              <a:t>W</a:t>
            </a:r>
            <a:r>
              <a:rPr lang="nl-NL" u="none" dirty="0" err="1"/>
              <a:t>aanzinnig</a:t>
            </a:r>
            <a:r>
              <a:rPr lang="nl-NL" u="none" dirty="0"/>
              <a:t> grote studies met in totaal meer dan 100.000 patiënten. Nog nooit zijn er eerder studies gedaan in het veld van </a:t>
            </a:r>
            <a:r>
              <a:rPr lang="nl-NL" u="none" dirty="0" err="1"/>
              <a:t>atriumifbrilleren</a:t>
            </a:r>
            <a:r>
              <a:rPr lang="nl-NL" u="none" dirty="0"/>
              <a:t> of </a:t>
            </a:r>
            <a:r>
              <a:rPr lang="nl-NL" u="none" dirty="0" err="1"/>
              <a:t>venueze</a:t>
            </a:r>
            <a:r>
              <a:rPr lang="nl-NL" u="none" dirty="0"/>
              <a:t> trombo-embolie die zó groot waren. Ter illustratie: studies die aantoonden dat vitamine K antagonisten beter zijn dan placebo/geen behandeling of aspirine includeerden in totaal ~ 7500 </a:t>
            </a:r>
            <a:r>
              <a:rPr lang="nl-NL" u="none" dirty="0" err="1"/>
              <a:t>ptn</a:t>
            </a:r>
            <a:r>
              <a:rPr lang="nl-NL" u="none" dirty="0"/>
              <a:t>. Elke individuele studie was al groter. Daarmee is door deze studies de grootste nauwkeurige dataset ooit ontstaan en is het door de grootte ook nog heel redelijk mogelijk om iets over subgroepen te zeggen. Bv.: in totaal ruim 19.000 </a:t>
            </a:r>
            <a:r>
              <a:rPr lang="nl-NL" u="none" dirty="0" err="1"/>
              <a:t>ptn</a:t>
            </a:r>
            <a:r>
              <a:rPr lang="nl-NL" u="none" dirty="0"/>
              <a:t> van 75 </a:t>
            </a:r>
            <a:r>
              <a:rPr lang="nl-NL" u="none" dirty="0" err="1"/>
              <a:t>jr</a:t>
            </a:r>
            <a:r>
              <a:rPr lang="nl-NL" u="none" dirty="0"/>
              <a:t> of ouder in de AF studies.</a:t>
            </a:r>
            <a:endParaRPr lang="en-US" u="sng"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3</a:t>
            </a:fld>
            <a:endParaRPr lang="en-US" altLang="nl-NL"/>
          </a:p>
        </p:txBody>
      </p:sp>
    </p:spTree>
    <p:extLst>
      <p:ext uri="{BB962C8B-B14F-4D97-AF65-F5344CB8AC3E}">
        <p14:creationId xmlns:p14="http://schemas.microsoft.com/office/powerpoint/2010/main" val="119021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Forrest plots </a:t>
            </a:r>
            <a:r>
              <a:rPr lang="en-US" dirty="0" err="1"/>
              <a:t>t.a.v</a:t>
            </a:r>
            <a:r>
              <a:rPr lang="en-US" dirty="0"/>
              <a:t>. </a:t>
            </a:r>
            <a:r>
              <a:rPr lang="en-US" dirty="0" err="1"/>
              <a:t>effectiviteit</a:t>
            </a:r>
            <a:r>
              <a:rPr lang="en-US" dirty="0"/>
              <a:t>: </a:t>
            </a:r>
            <a:r>
              <a:rPr lang="en-US" dirty="0" err="1"/>
              <a:t>beroerte</a:t>
            </a:r>
            <a:r>
              <a:rPr lang="en-US" dirty="0"/>
              <a:t> (</a:t>
            </a:r>
            <a:r>
              <a:rPr lang="en-US" dirty="0" err="1"/>
              <a:t>ischemisch</a:t>
            </a:r>
            <a:r>
              <a:rPr lang="en-US" dirty="0"/>
              <a:t> of </a:t>
            </a:r>
            <a:r>
              <a:rPr lang="en-US" dirty="0" err="1"/>
              <a:t>bloedig</a:t>
            </a:r>
            <a:r>
              <a:rPr lang="en-US" dirty="0"/>
              <a:t>) en </a:t>
            </a:r>
            <a:r>
              <a:rPr lang="en-US" dirty="0" err="1"/>
              <a:t>systemische</a:t>
            </a:r>
            <a:r>
              <a:rPr lang="en-US" dirty="0"/>
              <a:t> </a:t>
            </a:r>
            <a:r>
              <a:rPr lang="en-US" dirty="0" err="1"/>
              <a:t>emobolie</a:t>
            </a:r>
            <a:r>
              <a:rPr lang="en-US" dirty="0"/>
              <a:t>.</a:t>
            </a:r>
          </a:p>
          <a:p>
            <a:endParaRPr lang="en-US" dirty="0"/>
          </a:p>
          <a:p>
            <a:r>
              <a:rPr lang="en-US" dirty="0" err="1"/>
              <a:t>Bij</a:t>
            </a:r>
            <a:r>
              <a:rPr lang="en-US" dirty="0"/>
              <a:t> 2 </a:t>
            </a:r>
            <a:r>
              <a:rPr lang="en-US" dirty="0" err="1"/>
              <a:t>v.d</a:t>
            </a:r>
            <a:r>
              <a:rPr lang="en-US" dirty="0"/>
              <a:t>. 4 </a:t>
            </a:r>
            <a:r>
              <a:rPr lang="en-US" dirty="0" err="1"/>
              <a:t>statistisch</a:t>
            </a:r>
            <a:r>
              <a:rPr lang="en-US" dirty="0"/>
              <a:t> significant </a:t>
            </a:r>
            <a:r>
              <a:rPr lang="en-US" dirty="0" err="1"/>
              <a:t>beter</a:t>
            </a:r>
            <a:r>
              <a:rPr lang="en-US" dirty="0"/>
              <a:t> </a:t>
            </a:r>
            <a:r>
              <a:rPr lang="en-US" dirty="0" err="1"/>
              <a:t>dan</a:t>
            </a:r>
            <a:r>
              <a:rPr lang="en-US" dirty="0"/>
              <a:t> VKA. </a:t>
            </a:r>
            <a:r>
              <a:rPr lang="en-US" dirty="0" err="1"/>
              <a:t>Máár</a:t>
            </a:r>
            <a:r>
              <a:rPr lang="en-US" dirty="0"/>
              <a:t> de </a:t>
            </a:r>
            <a:r>
              <a:rPr lang="en-US" dirty="0" err="1"/>
              <a:t>puntschatters</a:t>
            </a:r>
            <a:r>
              <a:rPr lang="en-US" dirty="0"/>
              <a:t> </a:t>
            </a:r>
            <a:r>
              <a:rPr lang="en-US" dirty="0" err="1"/>
              <a:t>zitten</a:t>
            </a:r>
            <a:r>
              <a:rPr lang="en-US" dirty="0"/>
              <a:t> </a:t>
            </a:r>
            <a:r>
              <a:rPr lang="en-US" dirty="0" err="1"/>
              <a:t>wel</a:t>
            </a:r>
            <a:r>
              <a:rPr lang="en-US" dirty="0"/>
              <a:t> </a:t>
            </a:r>
            <a:r>
              <a:rPr lang="en-US" dirty="0" err="1"/>
              <a:t>behoorlijk</a:t>
            </a:r>
            <a:r>
              <a:rPr lang="en-US" dirty="0"/>
              <a:t> </a:t>
            </a:r>
            <a:r>
              <a:rPr lang="en-US" dirty="0" err="1"/>
              <a:t>dicht</a:t>
            </a:r>
            <a:r>
              <a:rPr lang="en-US" dirty="0"/>
              <a:t> </a:t>
            </a:r>
            <a:r>
              <a:rPr lang="en-US" dirty="0" err="1"/>
              <a:t>bij</a:t>
            </a:r>
            <a:r>
              <a:rPr lang="en-US" dirty="0"/>
              <a:t> </a:t>
            </a:r>
            <a:r>
              <a:rPr lang="en-US" dirty="0" err="1"/>
              <a:t>elkaar</a:t>
            </a:r>
            <a:r>
              <a:rPr lang="en-US" dirty="0"/>
              <a:t> </a:t>
            </a:r>
            <a:r>
              <a:rPr lang="en-US" dirty="0" err="1"/>
              <a:t>dus</a:t>
            </a:r>
            <a:r>
              <a:rPr lang="en-US" dirty="0"/>
              <a:t> </a:t>
            </a:r>
            <a:r>
              <a:rPr lang="en-US" dirty="0" err="1"/>
              <a:t>je</a:t>
            </a:r>
            <a:r>
              <a:rPr lang="en-US" dirty="0"/>
              <a:t> </a:t>
            </a:r>
            <a:r>
              <a:rPr lang="en-US" dirty="0" err="1"/>
              <a:t>kan</a:t>
            </a:r>
            <a:r>
              <a:rPr lang="en-US" dirty="0"/>
              <a:t> </a:t>
            </a:r>
            <a:r>
              <a:rPr lang="en-US" dirty="0" err="1"/>
              <a:t>niet</a:t>
            </a:r>
            <a:r>
              <a:rPr lang="en-US" dirty="0"/>
              <a:t> </a:t>
            </a:r>
            <a:r>
              <a:rPr lang="en-US" dirty="0" err="1"/>
              <a:t>zeggen</a:t>
            </a:r>
            <a:r>
              <a:rPr lang="en-US" dirty="0"/>
              <a:t> </a:t>
            </a:r>
            <a:r>
              <a:rPr lang="en-US" dirty="0" err="1"/>
              <a:t>dat</a:t>
            </a:r>
            <a:r>
              <a:rPr lang="en-US" dirty="0"/>
              <a:t> </a:t>
            </a:r>
            <a:r>
              <a:rPr lang="en-US" dirty="0" err="1"/>
              <a:t>er</a:t>
            </a:r>
            <a:r>
              <a:rPr lang="en-US" dirty="0"/>
              <a:t> </a:t>
            </a:r>
            <a:r>
              <a:rPr lang="en-US" dirty="0" err="1"/>
              <a:t>verschillen</a:t>
            </a:r>
            <a:r>
              <a:rPr lang="en-US" dirty="0"/>
              <a:t> </a:t>
            </a:r>
            <a:r>
              <a:rPr lang="en-US" dirty="0" err="1"/>
              <a:t>tussen</a:t>
            </a:r>
            <a:r>
              <a:rPr lang="en-US" dirty="0"/>
              <a:t> DOAC’s </a:t>
            </a:r>
            <a:r>
              <a:rPr lang="en-US" dirty="0" err="1"/>
              <a:t>zijn</a:t>
            </a:r>
            <a:r>
              <a:rPr lang="en-US" dirty="0"/>
              <a:t>.</a:t>
            </a:r>
          </a:p>
          <a:p>
            <a:endParaRPr lang="en-US" dirty="0"/>
          </a:p>
          <a:p>
            <a:r>
              <a:rPr lang="en-US" dirty="0" err="1"/>
              <a:t>Een</a:t>
            </a:r>
            <a:r>
              <a:rPr lang="en-US" dirty="0"/>
              <a:t> </a:t>
            </a:r>
            <a:r>
              <a:rPr lang="en-US" dirty="0" err="1"/>
              <a:t>conservatieve</a:t>
            </a:r>
            <a:r>
              <a:rPr lang="en-US" dirty="0"/>
              <a:t> </a:t>
            </a:r>
            <a:r>
              <a:rPr lang="en-US" dirty="0" err="1"/>
              <a:t>conclusie</a:t>
            </a:r>
            <a:r>
              <a:rPr lang="en-US" dirty="0"/>
              <a:t>: </a:t>
            </a:r>
            <a:r>
              <a:rPr lang="en-US" dirty="0" err="1"/>
              <a:t>tenminste</a:t>
            </a:r>
            <a:r>
              <a:rPr lang="en-US" dirty="0"/>
              <a:t> even </a:t>
            </a:r>
            <a:r>
              <a:rPr lang="en-US" dirty="0" err="1"/>
              <a:t>effectief</a:t>
            </a:r>
            <a:r>
              <a:rPr lang="en-US" dirty="0"/>
              <a:t>.</a:t>
            </a:r>
          </a:p>
          <a:p>
            <a:endParaRPr lang="en-US" dirty="0"/>
          </a:p>
          <a:p>
            <a:r>
              <a:rPr lang="en-US" dirty="0"/>
              <a:t>PM: EU label dabigatran: dabigatran </a:t>
            </a:r>
            <a:r>
              <a:rPr lang="en-US" dirty="0" err="1"/>
              <a:t>werd</a:t>
            </a:r>
            <a:r>
              <a:rPr lang="en-US" dirty="0"/>
              <a:t> </a:t>
            </a:r>
            <a:r>
              <a:rPr lang="en-US" dirty="0" err="1"/>
              <a:t>onderzocht</a:t>
            </a:r>
            <a:r>
              <a:rPr lang="en-US" dirty="0"/>
              <a:t> in 2 </a:t>
            </a:r>
            <a:r>
              <a:rPr lang="en-US" dirty="0" err="1"/>
              <a:t>dd</a:t>
            </a:r>
            <a:r>
              <a:rPr lang="en-US" dirty="0"/>
              <a:t> 110 mg en 2 </a:t>
            </a:r>
            <a:r>
              <a:rPr lang="en-US" dirty="0" err="1"/>
              <a:t>dd</a:t>
            </a:r>
            <a:r>
              <a:rPr lang="en-US" dirty="0"/>
              <a:t> 150 mg (</a:t>
            </a:r>
            <a:r>
              <a:rPr lang="en-US" dirty="0" err="1"/>
              <a:t>waarbij</a:t>
            </a:r>
            <a:r>
              <a:rPr lang="en-US" dirty="0"/>
              <a:t> </a:t>
            </a:r>
            <a:r>
              <a:rPr lang="en-US" dirty="0" err="1"/>
              <a:t>iedereen</a:t>
            </a:r>
            <a:r>
              <a:rPr lang="en-US" dirty="0"/>
              <a:t> die </a:t>
            </a:r>
            <a:r>
              <a:rPr lang="en-US" dirty="0" err="1"/>
              <a:t>dosis</a:t>
            </a:r>
            <a:r>
              <a:rPr lang="en-US" dirty="0"/>
              <a:t> </a:t>
            </a:r>
            <a:r>
              <a:rPr lang="en-US" dirty="0" err="1"/>
              <a:t>kreeg</a:t>
            </a:r>
            <a:r>
              <a:rPr lang="en-US" dirty="0"/>
              <a:t>). </a:t>
            </a:r>
            <a:r>
              <a:rPr lang="en-US" dirty="0" err="1"/>
              <a:t>Hij</a:t>
            </a:r>
            <a:r>
              <a:rPr lang="en-US" dirty="0"/>
              <a:t> EU label is </a:t>
            </a:r>
            <a:r>
              <a:rPr lang="en-US" dirty="0" err="1"/>
              <a:t>echter</a:t>
            </a:r>
            <a:r>
              <a:rPr lang="en-US" dirty="0"/>
              <a:t> </a:t>
            </a:r>
            <a:r>
              <a:rPr lang="en-US" dirty="0" err="1"/>
              <a:t>niet</a:t>
            </a:r>
            <a:r>
              <a:rPr lang="en-US" dirty="0"/>
              <a:t> </a:t>
            </a:r>
            <a:r>
              <a:rPr lang="en-US" dirty="0" err="1"/>
              <a:t>iets</a:t>
            </a:r>
            <a:r>
              <a:rPr lang="en-US" dirty="0"/>
              <a:t> </a:t>
            </a:r>
            <a:r>
              <a:rPr lang="en-US" dirty="0" err="1"/>
              <a:t>anders</a:t>
            </a:r>
            <a:r>
              <a:rPr lang="en-US" dirty="0"/>
              <a:t>: </a:t>
            </a:r>
            <a:r>
              <a:rPr lang="en-US" dirty="0" err="1"/>
              <a:t>bij</a:t>
            </a:r>
            <a:r>
              <a:rPr lang="en-US" dirty="0"/>
              <a:t> &gt; 80 </a:t>
            </a:r>
            <a:r>
              <a:rPr lang="en-US" dirty="0" err="1"/>
              <a:t>jr</a:t>
            </a:r>
            <a:r>
              <a:rPr lang="en-US" dirty="0"/>
              <a:t>: 1 </a:t>
            </a:r>
            <a:r>
              <a:rPr lang="en-US" dirty="0" err="1"/>
              <a:t>dd</a:t>
            </a:r>
            <a:r>
              <a:rPr lang="en-US" dirty="0"/>
              <a:t> 110 mg, </a:t>
            </a:r>
            <a:r>
              <a:rPr lang="en-US" dirty="0" err="1"/>
              <a:t>bij</a:t>
            </a:r>
            <a:r>
              <a:rPr lang="en-US" dirty="0"/>
              <a:t> &lt; 75 </a:t>
            </a:r>
            <a:r>
              <a:rPr lang="en-US" dirty="0" err="1"/>
              <a:t>jr</a:t>
            </a:r>
            <a:r>
              <a:rPr lang="en-US" dirty="0"/>
              <a:t>: 2 </a:t>
            </a:r>
            <a:r>
              <a:rPr lang="en-US" dirty="0" err="1"/>
              <a:t>dd</a:t>
            </a:r>
            <a:r>
              <a:rPr lang="en-US" dirty="0"/>
              <a:t> 150 mg; </a:t>
            </a:r>
            <a:r>
              <a:rPr lang="en-US" dirty="0" err="1"/>
              <a:t>daartussen</a:t>
            </a:r>
            <a:r>
              <a:rPr lang="en-US" dirty="0"/>
              <a:t> 2 </a:t>
            </a:r>
            <a:r>
              <a:rPr lang="en-US" dirty="0" err="1"/>
              <a:t>dd</a:t>
            </a:r>
            <a:r>
              <a:rPr lang="en-US" dirty="0"/>
              <a:t> 110 mg </a:t>
            </a:r>
            <a:r>
              <a:rPr lang="en-US" dirty="0" err="1"/>
              <a:t>overwegen</a:t>
            </a:r>
            <a:r>
              <a:rPr lang="en-US" dirty="0"/>
              <a:t> </a:t>
            </a:r>
            <a:r>
              <a:rPr lang="en-US" dirty="0" err="1"/>
              <a:t>bij</a:t>
            </a:r>
            <a:r>
              <a:rPr lang="en-US" dirty="0"/>
              <a:t> </a:t>
            </a:r>
            <a:r>
              <a:rPr lang="en-US" dirty="0" err="1"/>
              <a:t>bijkomende</a:t>
            </a:r>
            <a:r>
              <a:rPr lang="en-US" dirty="0"/>
              <a:t> </a:t>
            </a:r>
            <a:r>
              <a:rPr lang="en-US" dirty="0" err="1"/>
              <a:t>risicofactoren</a:t>
            </a:r>
            <a:r>
              <a:rPr lang="en-US" dirty="0"/>
              <a:t> </a:t>
            </a:r>
            <a:r>
              <a:rPr lang="en-US" dirty="0" err="1"/>
              <a:t>voor</a:t>
            </a:r>
            <a:r>
              <a:rPr lang="en-US" dirty="0"/>
              <a:t> </a:t>
            </a:r>
            <a:r>
              <a:rPr lang="en-US" dirty="0" err="1"/>
              <a:t>bloeding</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4</a:t>
            </a:fld>
            <a:endParaRPr lang="en-US" altLang="nl-NL"/>
          </a:p>
        </p:txBody>
      </p:sp>
    </p:spTree>
    <p:extLst>
      <p:ext uri="{BB962C8B-B14F-4D97-AF65-F5344CB8AC3E}">
        <p14:creationId xmlns:p14="http://schemas.microsoft.com/office/powerpoint/2010/main" val="114007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dirty="0" err="1"/>
              <a:t>v.d</a:t>
            </a:r>
            <a:r>
              <a:rPr lang="en-US" dirty="0"/>
              <a:t>. 4 </a:t>
            </a:r>
            <a:r>
              <a:rPr lang="en-US" dirty="0" err="1"/>
              <a:t>middelen</a:t>
            </a:r>
            <a:r>
              <a:rPr lang="en-US" dirty="0"/>
              <a:t> </a:t>
            </a:r>
            <a:r>
              <a:rPr lang="en-US" dirty="0" err="1"/>
              <a:t>een</a:t>
            </a:r>
            <a:r>
              <a:rPr lang="en-US" dirty="0"/>
              <a:t> </a:t>
            </a:r>
            <a:r>
              <a:rPr lang="en-US" dirty="0" err="1"/>
              <a:t>statistisch</a:t>
            </a:r>
            <a:r>
              <a:rPr lang="en-US" dirty="0"/>
              <a:t> </a:t>
            </a:r>
            <a:r>
              <a:rPr lang="en-US" dirty="0" err="1"/>
              <a:t>significante</a:t>
            </a:r>
            <a:r>
              <a:rPr lang="en-US" dirty="0"/>
              <a:t> </a:t>
            </a:r>
            <a:r>
              <a:rPr lang="en-US" dirty="0" err="1"/>
              <a:t>afname</a:t>
            </a:r>
            <a:r>
              <a:rPr lang="en-US" dirty="0"/>
              <a:t> van </a:t>
            </a:r>
            <a:r>
              <a:rPr lang="en-US" dirty="0" err="1"/>
              <a:t>ernstige</a:t>
            </a:r>
            <a:r>
              <a:rPr lang="en-US" dirty="0"/>
              <a:t> </a:t>
            </a:r>
            <a:r>
              <a:rPr lang="en-US" dirty="0" err="1"/>
              <a:t>bloedingen</a:t>
            </a:r>
            <a:r>
              <a:rPr lang="en-US" dirty="0"/>
              <a:t> (ISTH major bleeding </a:t>
            </a:r>
            <a:r>
              <a:rPr lang="en-US" dirty="0" err="1"/>
              <a:t>defintie</a:t>
            </a:r>
            <a:r>
              <a:rPr lang="en-US" dirty="0"/>
              <a:t>). </a:t>
            </a:r>
          </a:p>
          <a:p>
            <a:endParaRPr lang="en-US" dirty="0"/>
          </a:p>
          <a:p>
            <a:r>
              <a:rPr lang="en-US" dirty="0" err="1"/>
              <a:t>Blijft</a:t>
            </a:r>
            <a:r>
              <a:rPr lang="en-US" dirty="0"/>
              <a:t> </a:t>
            </a:r>
            <a:r>
              <a:rPr lang="en-US" dirty="0" err="1"/>
              <a:t>evenwel</a:t>
            </a:r>
            <a:r>
              <a:rPr lang="en-US" dirty="0"/>
              <a:t> </a:t>
            </a:r>
            <a:r>
              <a:rPr lang="en-US" dirty="0" err="1"/>
              <a:t>niet</a:t>
            </a:r>
            <a:r>
              <a:rPr lang="en-US" dirty="0"/>
              <a:t> </a:t>
            </a:r>
            <a:r>
              <a:rPr lang="en-US" dirty="0" err="1"/>
              <a:t>goed</a:t>
            </a:r>
            <a:r>
              <a:rPr lang="en-US" dirty="0"/>
              <a:t> </a:t>
            </a:r>
            <a:r>
              <a:rPr lang="en-US" dirty="0" err="1"/>
              <a:t>mogelijk</a:t>
            </a:r>
            <a:r>
              <a:rPr lang="en-US" dirty="0"/>
              <a:t> om </a:t>
            </a:r>
            <a:r>
              <a:rPr lang="en-US" dirty="0" err="1"/>
              <a:t>o.b.v</a:t>
            </a:r>
            <a:r>
              <a:rPr lang="en-US" dirty="0"/>
              <a:t>. </a:t>
            </a:r>
            <a:r>
              <a:rPr lang="en-US" dirty="0" err="1"/>
              <a:t>deze</a:t>
            </a:r>
            <a:r>
              <a:rPr lang="en-US" dirty="0"/>
              <a:t> </a:t>
            </a:r>
            <a:r>
              <a:rPr lang="en-US" dirty="0" err="1"/>
              <a:t>grafiekjes</a:t>
            </a:r>
            <a:r>
              <a:rPr lang="en-US" dirty="0"/>
              <a:t> </a:t>
            </a:r>
            <a:r>
              <a:rPr lang="en-US" dirty="0" err="1"/>
              <a:t>iets</a:t>
            </a:r>
            <a:r>
              <a:rPr lang="en-US" dirty="0"/>
              <a:t> </a:t>
            </a:r>
            <a:r>
              <a:rPr lang="en-US" dirty="0" err="1"/>
              <a:t>te</a:t>
            </a:r>
            <a:r>
              <a:rPr lang="en-US" dirty="0"/>
              <a:t> </a:t>
            </a:r>
            <a:r>
              <a:rPr lang="en-US" dirty="0" err="1"/>
              <a:t>zeggen</a:t>
            </a:r>
            <a:r>
              <a:rPr lang="en-US" dirty="0"/>
              <a:t> </a:t>
            </a:r>
            <a:r>
              <a:rPr lang="en-US" dirty="0" err="1"/>
              <a:t>t.a.v</a:t>
            </a:r>
            <a:r>
              <a:rPr lang="en-US" dirty="0"/>
              <a:t>. </a:t>
            </a:r>
            <a:r>
              <a:rPr lang="en-US" dirty="0" err="1"/>
              <a:t>wie</a:t>
            </a:r>
            <a:r>
              <a:rPr lang="en-US" dirty="0"/>
              <a:t> de </a:t>
            </a:r>
            <a:r>
              <a:rPr lang="en-US" dirty="0" err="1"/>
              <a:t>beste</a:t>
            </a:r>
            <a:r>
              <a:rPr lang="en-US" dirty="0"/>
              <a:t> is.</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5</a:t>
            </a:fld>
            <a:endParaRPr lang="en-US" altLang="nl-NL"/>
          </a:p>
        </p:txBody>
      </p:sp>
    </p:spTree>
    <p:extLst>
      <p:ext uri="{BB962C8B-B14F-4D97-AF65-F5344CB8AC3E}">
        <p14:creationId xmlns:p14="http://schemas.microsoft.com/office/powerpoint/2010/main" val="186843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 ALLERBELANGRIJKSTE </a:t>
            </a:r>
            <a:r>
              <a:rPr lang="en-US" dirty="0" err="1"/>
              <a:t>verschil</a:t>
            </a:r>
            <a:r>
              <a:rPr lang="en-US" dirty="0"/>
              <a:t> </a:t>
            </a:r>
            <a:r>
              <a:rPr lang="en-US" dirty="0" err="1"/>
              <a:t>tussen</a:t>
            </a:r>
            <a:r>
              <a:rPr lang="en-US" dirty="0"/>
              <a:t> DOAC’s en VKA:</a:t>
            </a:r>
          </a:p>
          <a:p>
            <a:endParaRPr lang="en-US" dirty="0"/>
          </a:p>
          <a:p>
            <a:pPr marL="171450" indent="-171450">
              <a:buFont typeface="Arial" panose="020B0604020202020204" pitchFamily="34" charset="0"/>
              <a:buChar char="•"/>
            </a:pPr>
            <a:r>
              <a:rPr lang="en-US" dirty="0" err="1"/>
              <a:t>Halvering</a:t>
            </a:r>
            <a:r>
              <a:rPr lang="en-US" dirty="0"/>
              <a:t> </a:t>
            </a:r>
            <a:r>
              <a:rPr lang="en-US" dirty="0" err="1"/>
              <a:t>risico</a:t>
            </a:r>
            <a:r>
              <a:rPr lang="en-US" dirty="0"/>
              <a:t> </a:t>
            </a:r>
            <a:r>
              <a:rPr lang="en-US" dirty="0" err="1"/>
              <a:t>hersenbloeding</a:t>
            </a:r>
            <a:endParaRPr lang="en-US" dirty="0"/>
          </a:p>
          <a:p>
            <a:pPr marL="171450" indent="-171450">
              <a:buFont typeface="Arial" panose="020B0604020202020204" pitchFamily="34" charset="0"/>
              <a:buChar char="•"/>
            </a:pPr>
            <a:r>
              <a:rPr lang="en-US" dirty="0"/>
              <a:t>Ten </a:t>
            </a:r>
            <a:r>
              <a:rPr lang="en-US" dirty="0" err="1"/>
              <a:t>koste</a:t>
            </a:r>
            <a:r>
              <a:rPr lang="en-US" dirty="0"/>
              <a:t> van ~ 25% </a:t>
            </a:r>
            <a:r>
              <a:rPr lang="en-US" dirty="0" err="1"/>
              <a:t>toename</a:t>
            </a:r>
            <a:r>
              <a:rPr lang="en-US" dirty="0"/>
              <a:t> </a:t>
            </a:r>
            <a:r>
              <a:rPr lang="en-US" dirty="0" err="1"/>
              <a:t>maag-darmbloedingen</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u="sng" dirty="0" err="1"/>
              <a:t>Cruciaal</a:t>
            </a:r>
            <a:r>
              <a:rPr lang="en-US" u="sng" dirty="0"/>
              <a:t> </a:t>
            </a:r>
            <a:r>
              <a:rPr lang="en-US" u="sng" dirty="0" err="1"/>
              <a:t>i.v.m</a:t>
            </a:r>
            <a:r>
              <a:rPr lang="en-US" u="sng" dirty="0"/>
              <a:t>. impact op </a:t>
            </a:r>
            <a:r>
              <a:rPr lang="en-US" u="sng" dirty="0" err="1"/>
              <a:t>mortaliteit</a:t>
            </a:r>
            <a:r>
              <a:rPr lang="en-US" u="sng" dirty="0"/>
              <a:t> van </a:t>
            </a:r>
            <a:r>
              <a:rPr lang="en-US" u="sng" dirty="0" err="1"/>
              <a:t>bloedingen</a:t>
            </a:r>
            <a:endParaRPr lang="en-US" u="none" dirty="0"/>
          </a:p>
          <a:p>
            <a:pPr marL="171450" indent="-171450">
              <a:buFont typeface="Arial" panose="020B0604020202020204" pitchFamily="34" charset="0"/>
              <a:buChar char="•"/>
            </a:pPr>
            <a:r>
              <a:rPr lang="en-US" u="none" dirty="0" err="1"/>
              <a:t>Bij</a:t>
            </a:r>
            <a:r>
              <a:rPr lang="en-US" u="none" dirty="0"/>
              <a:t> </a:t>
            </a:r>
            <a:r>
              <a:rPr lang="en-US" u="none" dirty="0" err="1"/>
              <a:t>hersenbloeding</a:t>
            </a:r>
            <a:r>
              <a:rPr lang="en-US" u="none" dirty="0"/>
              <a:t>: 45% v </a:t>
            </a:r>
            <a:r>
              <a:rPr lang="en-US" u="none" dirty="0" err="1"/>
              <a:t>ptn</a:t>
            </a:r>
            <a:r>
              <a:rPr lang="en-US" u="none" dirty="0"/>
              <a:t> </a:t>
            </a:r>
            <a:r>
              <a:rPr lang="en-US" u="none" dirty="0" err="1"/>
              <a:t>zijn</a:t>
            </a:r>
            <a:r>
              <a:rPr lang="en-US" u="none" dirty="0"/>
              <a:t> </a:t>
            </a:r>
            <a:r>
              <a:rPr lang="en-US" u="none" dirty="0" err="1"/>
              <a:t>dood</a:t>
            </a:r>
            <a:r>
              <a:rPr lang="en-US" u="none" dirty="0"/>
              <a:t> </a:t>
            </a:r>
            <a:r>
              <a:rPr lang="en-US" u="none" dirty="0" err="1"/>
              <a:t>binnen</a:t>
            </a:r>
            <a:r>
              <a:rPr lang="en-US" u="none" dirty="0"/>
              <a:t> 30 </a:t>
            </a:r>
            <a:r>
              <a:rPr lang="en-US" u="none" dirty="0" err="1"/>
              <a:t>dgn</a:t>
            </a:r>
            <a:r>
              <a:rPr lang="en-US" u="none" dirty="0"/>
              <a:t>; de </a:t>
            </a:r>
            <a:r>
              <a:rPr lang="en-US" u="none" dirty="0" err="1"/>
              <a:t>helft</a:t>
            </a:r>
            <a:r>
              <a:rPr lang="en-US" u="none" dirty="0"/>
              <a:t> van de </a:t>
            </a:r>
            <a:r>
              <a:rPr lang="en-US" u="none" dirty="0" err="1"/>
              <a:t>overlevers</a:t>
            </a:r>
            <a:r>
              <a:rPr lang="en-US" u="none" dirty="0"/>
              <a:t> </a:t>
            </a:r>
            <a:r>
              <a:rPr lang="en-US" u="none" dirty="0" err="1"/>
              <a:t>heeft</a:t>
            </a:r>
            <a:r>
              <a:rPr lang="en-US" u="none" dirty="0"/>
              <a:t> </a:t>
            </a:r>
            <a:r>
              <a:rPr lang="en-US" u="none" dirty="0" err="1"/>
              <a:t>blijvende</a:t>
            </a:r>
            <a:r>
              <a:rPr lang="en-US" u="none" dirty="0"/>
              <a:t> </a:t>
            </a:r>
            <a:r>
              <a:rPr lang="en-US" u="none" dirty="0" err="1"/>
              <a:t>neurologische</a:t>
            </a:r>
            <a:r>
              <a:rPr lang="en-US" u="none" dirty="0"/>
              <a:t> </a:t>
            </a:r>
            <a:r>
              <a:rPr lang="en-US" u="none" dirty="0" err="1"/>
              <a:t>schade</a:t>
            </a:r>
            <a:endParaRPr lang="en-US" u="none" dirty="0"/>
          </a:p>
          <a:p>
            <a:pPr marL="171450" indent="-171450">
              <a:buFont typeface="Arial" panose="020B0604020202020204" pitchFamily="34" charset="0"/>
              <a:buChar char="•"/>
            </a:pPr>
            <a:r>
              <a:rPr lang="en-US" u="none" dirty="0" err="1"/>
              <a:t>Bij</a:t>
            </a:r>
            <a:r>
              <a:rPr lang="en-US" u="none" dirty="0"/>
              <a:t> </a:t>
            </a:r>
            <a:r>
              <a:rPr lang="en-US" u="none" dirty="0" err="1"/>
              <a:t>maag-darmbloedingen</a:t>
            </a:r>
            <a:r>
              <a:rPr lang="en-US" u="none" dirty="0"/>
              <a:t>: ‘</a:t>
            </a:r>
            <a:r>
              <a:rPr lang="en-US" u="none" dirty="0" err="1"/>
              <a:t>slechts</a:t>
            </a:r>
            <a:r>
              <a:rPr lang="en-US" u="none" dirty="0"/>
              <a:t>’ 5% van de </a:t>
            </a:r>
            <a:r>
              <a:rPr lang="en-US" u="none" dirty="0" err="1"/>
              <a:t>ptn</a:t>
            </a:r>
            <a:r>
              <a:rPr lang="en-US" u="none" dirty="0"/>
              <a:t> met </a:t>
            </a:r>
            <a:r>
              <a:rPr lang="en-US" u="none" dirty="0" err="1"/>
              <a:t>een</a:t>
            </a:r>
            <a:r>
              <a:rPr lang="en-US" u="none" dirty="0"/>
              <a:t> </a:t>
            </a:r>
            <a:r>
              <a:rPr lang="en-US" u="none" dirty="0" err="1"/>
              <a:t>maag-darm</a:t>
            </a:r>
            <a:r>
              <a:rPr lang="en-US" u="none" dirty="0"/>
              <a:t> </a:t>
            </a:r>
            <a:r>
              <a:rPr lang="en-US" u="none" dirty="0" err="1"/>
              <a:t>bloeding</a:t>
            </a:r>
            <a:r>
              <a:rPr lang="en-US" u="none" dirty="0"/>
              <a:t> </a:t>
            </a:r>
            <a:r>
              <a:rPr lang="en-US" u="none" dirty="0" err="1"/>
              <a:t>overlijdt</a:t>
            </a:r>
            <a:r>
              <a:rPr lang="en-US" u="none" dirty="0"/>
              <a:t>.</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u="none" dirty="0" err="1"/>
              <a:t>Omdat</a:t>
            </a:r>
            <a:r>
              <a:rPr lang="en-US" u="none" dirty="0"/>
              <a:t> het </a:t>
            </a:r>
            <a:r>
              <a:rPr lang="en-US" u="none" dirty="0" err="1"/>
              <a:t>risico</a:t>
            </a:r>
            <a:r>
              <a:rPr lang="en-US" u="none" dirty="0"/>
              <a:t> </a:t>
            </a:r>
            <a:r>
              <a:rPr lang="en-US" u="none" dirty="0" err="1"/>
              <a:t>voor</a:t>
            </a:r>
            <a:r>
              <a:rPr lang="en-US" u="none" dirty="0"/>
              <a:t> de </a:t>
            </a:r>
            <a:r>
              <a:rPr lang="en-US" u="none" dirty="0" err="1"/>
              <a:t>meest</a:t>
            </a:r>
            <a:r>
              <a:rPr lang="en-US" u="none" dirty="0"/>
              <a:t> </a:t>
            </a:r>
            <a:r>
              <a:rPr lang="en-US" u="none" dirty="0" err="1"/>
              <a:t>dodelijke</a:t>
            </a:r>
            <a:r>
              <a:rPr lang="en-US" u="none" dirty="0"/>
              <a:t> </a:t>
            </a:r>
            <a:r>
              <a:rPr lang="en-US" u="none" dirty="0" err="1"/>
              <a:t>bloedingen</a:t>
            </a:r>
            <a:r>
              <a:rPr lang="en-US" u="none" dirty="0"/>
              <a:t> </a:t>
            </a:r>
            <a:r>
              <a:rPr lang="en-US" u="none" dirty="0" err="1"/>
              <a:t>halveert</a:t>
            </a:r>
            <a:r>
              <a:rPr lang="en-US" u="none" dirty="0"/>
              <a:t> en </a:t>
            </a:r>
            <a:r>
              <a:rPr lang="en-US" u="none" dirty="0" err="1"/>
              <a:t>patiënten</a:t>
            </a:r>
            <a:r>
              <a:rPr lang="en-US" u="none" dirty="0"/>
              <a:t> met </a:t>
            </a:r>
            <a:r>
              <a:rPr lang="en-US" u="none" dirty="0" err="1"/>
              <a:t>een</a:t>
            </a:r>
            <a:r>
              <a:rPr lang="en-US" u="none" dirty="0"/>
              <a:t> MDL </a:t>
            </a:r>
            <a:r>
              <a:rPr lang="en-US" u="none" dirty="0" err="1"/>
              <a:t>bloeding</a:t>
            </a:r>
            <a:r>
              <a:rPr lang="en-US" u="none" dirty="0"/>
              <a:t> hoe </a:t>
            </a:r>
            <a:r>
              <a:rPr lang="en-US" u="none" dirty="0" err="1"/>
              <a:t>dan</a:t>
            </a:r>
            <a:r>
              <a:rPr lang="en-US" u="none" dirty="0"/>
              <a:t> </a:t>
            </a:r>
            <a:r>
              <a:rPr lang="en-US" u="none" dirty="0" err="1"/>
              <a:t>ook</a:t>
            </a:r>
            <a:r>
              <a:rPr lang="en-US" u="none" dirty="0"/>
              <a:t> </a:t>
            </a:r>
            <a:r>
              <a:rPr lang="en-US" u="none" dirty="0" err="1"/>
              <a:t>veel</a:t>
            </a:r>
            <a:r>
              <a:rPr lang="en-US" u="none" dirty="0"/>
              <a:t> minder </a:t>
            </a:r>
            <a:r>
              <a:rPr lang="en-US" u="none" dirty="0" err="1"/>
              <a:t>vaak</a:t>
            </a:r>
            <a:r>
              <a:rPr lang="en-US" u="none" dirty="0"/>
              <a:t> </a:t>
            </a:r>
            <a:r>
              <a:rPr lang="en-US" u="none" dirty="0" err="1"/>
              <a:t>overlijden</a:t>
            </a:r>
            <a:r>
              <a:rPr lang="en-US" u="none" dirty="0"/>
              <a:t>, </a:t>
            </a:r>
            <a:r>
              <a:rPr lang="en-US" u="none" dirty="0" err="1"/>
              <a:t>betekent</a:t>
            </a:r>
            <a:r>
              <a:rPr lang="en-US" u="none" dirty="0"/>
              <a:t> </a:t>
            </a:r>
            <a:r>
              <a:rPr lang="en-US" u="none" dirty="0" err="1"/>
              <a:t>deze</a:t>
            </a:r>
            <a:r>
              <a:rPr lang="en-US" u="none" dirty="0"/>
              <a:t> </a:t>
            </a:r>
            <a:r>
              <a:rPr lang="en-US" u="none" dirty="0" err="1"/>
              <a:t>verschuiving</a:t>
            </a:r>
            <a:r>
              <a:rPr lang="en-US" u="none" dirty="0"/>
              <a:t> </a:t>
            </a:r>
            <a:r>
              <a:rPr lang="en-US" u="none" dirty="0" err="1"/>
              <a:t>een</a:t>
            </a:r>
            <a:r>
              <a:rPr lang="en-US" u="none" dirty="0"/>
              <a:t> </a:t>
            </a:r>
            <a:r>
              <a:rPr lang="en-US" u="none" dirty="0" err="1"/>
              <a:t>halvering</a:t>
            </a:r>
            <a:r>
              <a:rPr lang="en-US" u="none" dirty="0"/>
              <a:t> van </a:t>
            </a:r>
            <a:r>
              <a:rPr lang="en-US" u="none" dirty="0" err="1"/>
              <a:t>bloedingen</a:t>
            </a:r>
            <a:r>
              <a:rPr lang="en-US" u="none" dirty="0"/>
              <a:t> met </a:t>
            </a:r>
            <a:r>
              <a:rPr lang="en-US" u="none" dirty="0" err="1"/>
              <a:t>een</a:t>
            </a:r>
            <a:r>
              <a:rPr lang="en-US" u="none" dirty="0"/>
              <a:t> </a:t>
            </a:r>
            <a:r>
              <a:rPr lang="en-US" u="none" dirty="0" err="1"/>
              <a:t>dodelijke</a:t>
            </a:r>
            <a:r>
              <a:rPr lang="en-US" u="none" dirty="0"/>
              <a:t> </a:t>
            </a:r>
            <a:r>
              <a:rPr lang="en-US" u="none" dirty="0" err="1"/>
              <a:t>afloop</a:t>
            </a:r>
            <a:r>
              <a:rPr lang="en-US" u="none" dirty="0"/>
              <a:t>.</a:t>
            </a:r>
          </a:p>
          <a:p>
            <a:pPr marL="0" indent="0">
              <a:buFont typeface="Arial" panose="020B0604020202020204" pitchFamily="34" charset="0"/>
              <a:buNone/>
            </a:pPr>
            <a:endParaRPr lang="en-US" u="none" dirty="0"/>
          </a:p>
          <a:p>
            <a:pPr marL="0" indent="0">
              <a:buFont typeface="Arial" panose="020B0604020202020204" pitchFamily="34" charset="0"/>
              <a:buNone/>
            </a:pPr>
            <a:r>
              <a:rPr lang="en-US" u="none" dirty="0" err="1"/>
              <a:t>Dit</a:t>
            </a:r>
            <a:r>
              <a:rPr lang="en-US" u="none" dirty="0"/>
              <a:t> is </a:t>
            </a:r>
            <a:r>
              <a:rPr lang="en-US" u="none" dirty="0" err="1"/>
              <a:t>hét</a:t>
            </a:r>
            <a:r>
              <a:rPr lang="en-US" u="none" dirty="0"/>
              <a:t> </a:t>
            </a:r>
            <a:r>
              <a:rPr lang="en-US" u="none" dirty="0" err="1"/>
              <a:t>belangrijkste</a:t>
            </a:r>
            <a:r>
              <a:rPr lang="en-US" u="none" dirty="0"/>
              <a:t> argument van 2e </a:t>
            </a:r>
            <a:r>
              <a:rPr lang="en-US" u="none" dirty="0" err="1"/>
              <a:t>lijns</a:t>
            </a:r>
            <a:r>
              <a:rPr lang="en-US" u="none" dirty="0"/>
              <a:t> </a:t>
            </a:r>
            <a:r>
              <a:rPr lang="en-US" u="none" dirty="0" err="1"/>
              <a:t>richtlijnen</a:t>
            </a:r>
            <a:r>
              <a:rPr lang="en-US" u="none" dirty="0"/>
              <a:t> om DOAC op </a:t>
            </a:r>
            <a:r>
              <a:rPr lang="en-US" u="none" dirty="0" err="1"/>
              <a:t>nr</a:t>
            </a:r>
            <a:r>
              <a:rPr lang="en-US" u="none" dirty="0"/>
              <a:t> 1 </a:t>
            </a:r>
            <a:r>
              <a:rPr lang="en-US" u="none" dirty="0" err="1"/>
              <a:t>te</a:t>
            </a:r>
            <a:r>
              <a:rPr lang="en-US" u="none" dirty="0"/>
              <a:t> </a:t>
            </a:r>
            <a:r>
              <a:rPr lang="en-US" u="none" dirty="0" err="1"/>
              <a:t>zetten</a:t>
            </a:r>
            <a:r>
              <a:rPr lang="en-US" u="none" dirty="0"/>
              <a:t> ten </a:t>
            </a:r>
            <a:r>
              <a:rPr lang="en-US" u="none" dirty="0" err="1"/>
              <a:t>faveure</a:t>
            </a:r>
            <a:r>
              <a:rPr lang="en-US" u="none" dirty="0"/>
              <a:t> van VKA. </a:t>
            </a:r>
          </a:p>
          <a:p>
            <a:pPr marL="0" indent="0">
              <a:buFont typeface="Arial" panose="020B0604020202020204" pitchFamily="34" charset="0"/>
              <a:buNone/>
            </a:pPr>
            <a:r>
              <a:rPr lang="en-US" u="none" dirty="0"/>
              <a:t>[het </a:t>
            </a:r>
            <a:r>
              <a:rPr lang="en-US" u="none" dirty="0" err="1"/>
              <a:t>wegvallen</a:t>
            </a:r>
            <a:r>
              <a:rPr lang="en-US" u="none" dirty="0"/>
              <a:t> van de INR </a:t>
            </a:r>
            <a:r>
              <a:rPr lang="en-US" u="none" dirty="0" err="1"/>
              <a:t>controles</a:t>
            </a:r>
            <a:r>
              <a:rPr lang="en-US" u="none" dirty="0"/>
              <a:t> is “</a:t>
            </a:r>
            <a:r>
              <a:rPr lang="en-US" u="none" dirty="0" err="1"/>
              <a:t>slechts</a:t>
            </a:r>
            <a:r>
              <a:rPr lang="en-US" u="none" dirty="0"/>
              <a:t>” </a:t>
            </a:r>
            <a:r>
              <a:rPr lang="en-US" u="none" dirty="0" err="1"/>
              <a:t>een</a:t>
            </a:r>
            <a:r>
              <a:rPr lang="en-US" u="none" dirty="0"/>
              <a:t> </a:t>
            </a:r>
            <a:r>
              <a:rPr lang="en-US" u="none" dirty="0" err="1"/>
              <a:t>prettig</a:t>
            </a:r>
            <a:r>
              <a:rPr lang="en-US" u="none" dirty="0"/>
              <a:t> </a:t>
            </a:r>
            <a:r>
              <a:rPr lang="en-US" u="none" dirty="0" err="1"/>
              <a:t>bijeffect</a:t>
            </a:r>
            <a:r>
              <a:rPr lang="en-US" u="none" dirty="0"/>
              <a:t>]</a:t>
            </a:r>
            <a:endParaRPr lang="nl-NL" u="sng"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6</a:t>
            </a:fld>
            <a:endParaRPr lang="en-US" altLang="nl-NL"/>
          </a:p>
        </p:txBody>
      </p:sp>
    </p:spTree>
    <p:extLst>
      <p:ext uri="{BB962C8B-B14F-4D97-AF65-F5344CB8AC3E}">
        <p14:creationId xmlns:p14="http://schemas.microsoft.com/office/powerpoint/2010/main" val="69743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Nog</a:t>
            </a:r>
            <a:r>
              <a:rPr lang="en-US" dirty="0"/>
              <a:t> </a:t>
            </a:r>
            <a:r>
              <a:rPr lang="en-US" dirty="0" err="1"/>
              <a:t>eens</a:t>
            </a:r>
            <a:r>
              <a:rPr lang="en-US" dirty="0"/>
              <a:t> </a:t>
            </a:r>
            <a:r>
              <a:rPr lang="en-US" dirty="0" err="1"/>
              <a:t>aanhalen</a:t>
            </a:r>
            <a:r>
              <a:rPr lang="en-US" dirty="0"/>
              <a:t> </a:t>
            </a:r>
            <a:r>
              <a:rPr lang="en-US" dirty="0" err="1"/>
              <a:t>dat</a:t>
            </a:r>
            <a:r>
              <a:rPr lang="en-US" dirty="0"/>
              <a:t> het </a:t>
            </a:r>
            <a:r>
              <a:rPr lang="en-US" dirty="0" err="1"/>
              <a:t>niet</a:t>
            </a:r>
            <a:r>
              <a:rPr lang="en-US" dirty="0"/>
              <a:t> </a:t>
            </a:r>
            <a:r>
              <a:rPr lang="en-US" dirty="0" err="1"/>
              <a:t>goed</a:t>
            </a:r>
            <a:r>
              <a:rPr lang="en-US" dirty="0"/>
              <a:t> </a:t>
            </a:r>
            <a:r>
              <a:rPr lang="en-US" dirty="0" err="1"/>
              <a:t>mogelijk</a:t>
            </a:r>
            <a:r>
              <a:rPr lang="en-US" dirty="0"/>
              <a:t> is om </a:t>
            </a:r>
            <a:r>
              <a:rPr lang="en-US" dirty="0" err="1"/>
              <a:t>te</a:t>
            </a:r>
            <a:r>
              <a:rPr lang="en-US" dirty="0"/>
              <a:t> </a:t>
            </a:r>
            <a:r>
              <a:rPr lang="en-US" dirty="0" err="1"/>
              <a:t>stellen</a:t>
            </a:r>
            <a:r>
              <a:rPr lang="en-US" dirty="0"/>
              <a:t> </a:t>
            </a:r>
            <a:r>
              <a:rPr lang="en-US" dirty="0" err="1"/>
              <a:t>welke</a:t>
            </a:r>
            <a:r>
              <a:rPr lang="en-US" dirty="0"/>
              <a:t> de </a:t>
            </a:r>
            <a:r>
              <a:rPr lang="en-US" dirty="0" err="1"/>
              <a:t>beste</a:t>
            </a:r>
            <a:r>
              <a:rPr lang="en-US" dirty="0"/>
              <a:t> is.</a:t>
            </a:r>
          </a:p>
          <a:p>
            <a:endParaRPr lang="en-US" dirty="0"/>
          </a:p>
          <a:p>
            <a:r>
              <a:rPr lang="en-US" dirty="0" err="1"/>
              <a:t>Dat</a:t>
            </a:r>
            <a:r>
              <a:rPr lang="en-US" dirty="0"/>
              <a:t> </a:t>
            </a:r>
            <a:r>
              <a:rPr lang="en-US" dirty="0" err="1"/>
              <a:t>zou</a:t>
            </a:r>
            <a:r>
              <a:rPr lang="en-US" dirty="0"/>
              <a:t> </a:t>
            </a:r>
            <a:r>
              <a:rPr lang="en-US" dirty="0" err="1"/>
              <a:t>echt</a:t>
            </a:r>
            <a:r>
              <a:rPr lang="en-US" dirty="0"/>
              <a:t> </a:t>
            </a:r>
            <a:r>
              <a:rPr lang="en-US" dirty="0" err="1"/>
              <a:t>een</a:t>
            </a:r>
            <a:r>
              <a:rPr lang="en-US" dirty="0"/>
              <a:t> </a:t>
            </a:r>
            <a:r>
              <a:rPr lang="en-US" dirty="0" err="1"/>
              <a:t>nieuwe</a:t>
            </a:r>
            <a:r>
              <a:rPr lang="en-US" dirty="0"/>
              <a:t> </a:t>
            </a:r>
            <a:r>
              <a:rPr lang="en-US" dirty="0" err="1"/>
              <a:t>gerandomiseerde</a:t>
            </a:r>
            <a:r>
              <a:rPr lang="en-US" dirty="0"/>
              <a:t> </a:t>
            </a:r>
            <a:r>
              <a:rPr lang="en-US" dirty="0" err="1"/>
              <a:t>studie</a:t>
            </a:r>
            <a:r>
              <a:rPr lang="en-US" dirty="0"/>
              <a:t> </a:t>
            </a:r>
            <a:r>
              <a:rPr lang="en-US" dirty="0" err="1"/>
              <a:t>vergen</a:t>
            </a:r>
            <a:r>
              <a:rPr lang="en-US" dirty="0"/>
              <a:t>. In de </a:t>
            </a:r>
            <a:r>
              <a:rPr lang="en-US" dirty="0" err="1"/>
              <a:t>praktijk</a:t>
            </a:r>
            <a:r>
              <a:rPr lang="en-US" dirty="0"/>
              <a:t> </a:t>
            </a:r>
            <a:r>
              <a:rPr lang="en-US" dirty="0" err="1"/>
              <a:t>worden</a:t>
            </a:r>
            <a:r>
              <a:rPr lang="en-US" dirty="0"/>
              <a:t> </a:t>
            </a:r>
            <a:r>
              <a:rPr lang="en-US" dirty="0" err="1"/>
              <a:t>er</a:t>
            </a:r>
            <a:r>
              <a:rPr lang="en-US" dirty="0"/>
              <a:t> </a:t>
            </a:r>
            <a:r>
              <a:rPr lang="en-US" dirty="0" err="1"/>
              <a:t>wel</a:t>
            </a:r>
            <a:r>
              <a:rPr lang="en-US" dirty="0"/>
              <a:t> </a:t>
            </a:r>
            <a:r>
              <a:rPr lang="en-US" dirty="0" err="1"/>
              <a:t>kwalitatief</a:t>
            </a:r>
            <a:r>
              <a:rPr lang="en-US" dirty="0"/>
              <a:t> </a:t>
            </a:r>
            <a:r>
              <a:rPr lang="en-US" dirty="0" err="1"/>
              <a:t>inferieure</a:t>
            </a:r>
            <a:r>
              <a:rPr lang="en-US" dirty="0"/>
              <a:t> analyses op </a:t>
            </a:r>
            <a:r>
              <a:rPr lang="en-US" dirty="0" err="1"/>
              <a:t>je</a:t>
            </a:r>
            <a:r>
              <a:rPr lang="en-US" dirty="0"/>
              <a:t> </a:t>
            </a:r>
            <a:r>
              <a:rPr lang="en-US" dirty="0" err="1"/>
              <a:t>losgelaten</a:t>
            </a:r>
            <a:r>
              <a:rPr lang="en-US" dirty="0"/>
              <a:t> </a:t>
            </a:r>
            <a:r>
              <a:rPr lang="en-US" dirty="0" err="1"/>
              <a:t>waarbij</a:t>
            </a:r>
            <a:r>
              <a:rPr lang="en-US" dirty="0"/>
              <a:t> het best </a:t>
            </a:r>
            <a:r>
              <a:rPr lang="en-US" dirty="0" err="1"/>
              <a:t>lastig</a:t>
            </a:r>
            <a:r>
              <a:rPr lang="en-US" dirty="0"/>
              <a:t> </a:t>
            </a:r>
            <a:r>
              <a:rPr lang="en-US" dirty="0" err="1"/>
              <a:t>kan</a:t>
            </a:r>
            <a:r>
              <a:rPr lang="en-US" dirty="0"/>
              <a:t> </a:t>
            </a:r>
            <a:r>
              <a:rPr lang="en-US" dirty="0" err="1"/>
              <a:t>zijn</a:t>
            </a:r>
            <a:r>
              <a:rPr lang="en-US" dirty="0"/>
              <a:t> </a:t>
            </a:r>
            <a:r>
              <a:rPr lang="en-US" dirty="0" err="1"/>
              <a:t>voor</a:t>
            </a:r>
            <a:r>
              <a:rPr lang="en-US" dirty="0"/>
              <a:t> de </a:t>
            </a:r>
            <a:r>
              <a:rPr lang="en-US" dirty="0" err="1"/>
              <a:t>voorschrijvend</a:t>
            </a:r>
            <a:r>
              <a:rPr lang="en-US" dirty="0"/>
              <a:t> arts wat </a:t>
            </a:r>
            <a:r>
              <a:rPr lang="en-US" dirty="0" err="1"/>
              <a:t>je</a:t>
            </a:r>
            <a:r>
              <a:rPr lang="en-US" dirty="0"/>
              <a:t> </a:t>
            </a:r>
            <a:r>
              <a:rPr lang="en-US" dirty="0" err="1"/>
              <a:t>daar</a:t>
            </a:r>
            <a:r>
              <a:rPr lang="en-US" dirty="0"/>
              <a:t> </a:t>
            </a:r>
            <a:r>
              <a:rPr lang="en-US" dirty="0" err="1"/>
              <a:t>nou</a:t>
            </a:r>
            <a:r>
              <a:rPr lang="en-US" dirty="0"/>
              <a:t> </a:t>
            </a:r>
            <a:r>
              <a:rPr lang="en-US" dirty="0" err="1"/>
              <a:t>mee</a:t>
            </a:r>
            <a:r>
              <a:rPr lang="en-US" dirty="0"/>
              <a:t> </a:t>
            </a:r>
            <a:r>
              <a:rPr lang="en-US" dirty="0" err="1"/>
              <a:t>moet</a:t>
            </a:r>
            <a:r>
              <a:rPr lang="en-US" dirty="0"/>
              <a:t>.</a:t>
            </a:r>
          </a:p>
          <a:p>
            <a:endParaRPr lang="en-US" dirty="0"/>
          </a:p>
          <a:p>
            <a:r>
              <a:rPr lang="en-US" dirty="0"/>
              <a:t>Het </a:t>
            </a:r>
            <a:r>
              <a:rPr lang="en-US" dirty="0" err="1"/>
              <a:t>lijkt</a:t>
            </a:r>
            <a:r>
              <a:rPr lang="en-US" dirty="0"/>
              <a:t> </a:t>
            </a:r>
            <a:r>
              <a:rPr lang="en-US" dirty="0" err="1"/>
              <a:t>erop</a:t>
            </a:r>
            <a:r>
              <a:rPr lang="en-US" dirty="0"/>
              <a:t> </a:t>
            </a:r>
            <a:r>
              <a:rPr lang="en-US" dirty="0" err="1"/>
              <a:t>dat</a:t>
            </a:r>
            <a:r>
              <a:rPr lang="en-US" dirty="0"/>
              <a:t> </a:t>
            </a:r>
            <a:r>
              <a:rPr lang="en-US" dirty="0" err="1"/>
              <a:t>sommige</a:t>
            </a:r>
            <a:r>
              <a:rPr lang="en-US" dirty="0"/>
              <a:t> van die </a:t>
            </a:r>
            <a:r>
              <a:rPr lang="en-US" dirty="0" err="1"/>
              <a:t>antwoorden</a:t>
            </a:r>
            <a:r>
              <a:rPr lang="en-US" dirty="0"/>
              <a:t> in de </a:t>
            </a:r>
            <a:r>
              <a:rPr lang="en-US" dirty="0" err="1"/>
              <a:t>toekomst</a:t>
            </a:r>
            <a:r>
              <a:rPr lang="en-US" dirty="0"/>
              <a:t> </a:t>
            </a:r>
            <a:r>
              <a:rPr lang="en-US" dirty="0" err="1"/>
              <a:t>wel</a:t>
            </a:r>
            <a:r>
              <a:rPr lang="en-US" dirty="0"/>
              <a:t> </a:t>
            </a:r>
            <a:r>
              <a:rPr lang="en-US" dirty="0" err="1"/>
              <a:t>gaan</a:t>
            </a:r>
            <a:r>
              <a:rPr lang="en-US" dirty="0"/>
              <a:t> </a:t>
            </a:r>
            <a:r>
              <a:rPr lang="en-US" dirty="0" err="1"/>
              <a:t>komen</a:t>
            </a:r>
            <a:r>
              <a:rPr lang="en-US" dirty="0"/>
              <a:t>. In de USA </a:t>
            </a:r>
            <a:r>
              <a:rPr lang="en-US" dirty="0" err="1"/>
              <a:t>komt</a:t>
            </a:r>
            <a:r>
              <a:rPr lang="en-US" dirty="0"/>
              <a:t> </a:t>
            </a:r>
            <a:r>
              <a:rPr lang="en-US" dirty="0" err="1"/>
              <a:t>er</a:t>
            </a:r>
            <a:r>
              <a:rPr lang="en-US" dirty="0"/>
              <a:t> </a:t>
            </a:r>
            <a:r>
              <a:rPr lang="en-US" dirty="0" err="1"/>
              <a:t>voor</a:t>
            </a:r>
            <a:r>
              <a:rPr lang="en-US" dirty="0"/>
              <a:t> </a:t>
            </a:r>
            <a:r>
              <a:rPr lang="en-US" dirty="0" err="1"/>
              <a:t>atriumfibrilleren</a:t>
            </a:r>
            <a:r>
              <a:rPr lang="en-US" dirty="0"/>
              <a:t> </a:t>
            </a:r>
            <a:r>
              <a:rPr lang="en-US" dirty="0" err="1"/>
              <a:t>bv</a:t>
            </a:r>
            <a:r>
              <a:rPr lang="en-US" dirty="0"/>
              <a:t>. </a:t>
            </a:r>
            <a:r>
              <a:rPr lang="en-US" dirty="0" err="1"/>
              <a:t>een</a:t>
            </a:r>
            <a:r>
              <a:rPr lang="en-US" dirty="0"/>
              <a:t> </a:t>
            </a:r>
            <a:r>
              <a:rPr lang="en-US" dirty="0" err="1"/>
              <a:t>gerandomiseerde</a:t>
            </a:r>
            <a:r>
              <a:rPr lang="en-US" dirty="0"/>
              <a:t> </a:t>
            </a:r>
            <a:r>
              <a:rPr lang="en-US" dirty="0" err="1"/>
              <a:t>studie</a:t>
            </a:r>
            <a:r>
              <a:rPr lang="en-US" dirty="0"/>
              <a:t> </a:t>
            </a:r>
            <a:r>
              <a:rPr lang="en-US" dirty="0" err="1"/>
              <a:t>aan</a:t>
            </a:r>
            <a:r>
              <a:rPr lang="en-US" dirty="0"/>
              <a:t> </a:t>
            </a:r>
            <a:r>
              <a:rPr lang="en-US" dirty="0" err="1"/>
              <a:t>tussen</a:t>
            </a:r>
            <a:r>
              <a:rPr lang="en-US" dirty="0"/>
              <a:t> dabigatran en rivaroxaban.</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7</a:t>
            </a:fld>
            <a:endParaRPr lang="en-US" altLang="nl-NL"/>
          </a:p>
        </p:txBody>
      </p:sp>
    </p:spTree>
    <p:extLst>
      <p:ext uri="{BB962C8B-B14F-4D97-AF65-F5344CB8AC3E}">
        <p14:creationId xmlns:p14="http://schemas.microsoft.com/office/powerpoint/2010/main" val="403059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2e </a:t>
            </a:r>
            <a:r>
              <a:rPr lang="en-US" dirty="0" err="1"/>
              <a:t>lijns</a:t>
            </a:r>
            <a:r>
              <a:rPr lang="en-US" dirty="0"/>
              <a:t> </a:t>
            </a:r>
            <a:r>
              <a:rPr lang="en-US" dirty="0" err="1"/>
              <a:t>richtlijnen</a:t>
            </a:r>
            <a:r>
              <a:rPr lang="en-US" dirty="0"/>
              <a:t> </a:t>
            </a:r>
            <a:r>
              <a:rPr lang="en-US" dirty="0" err="1"/>
              <a:t>hebben</a:t>
            </a:r>
            <a:r>
              <a:rPr lang="en-US" dirty="0"/>
              <a:t> </a:t>
            </a:r>
            <a:r>
              <a:rPr lang="en-US" dirty="0" err="1"/>
              <a:t>inmiddels</a:t>
            </a:r>
            <a:r>
              <a:rPr lang="en-US" dirty="0"/>
              <a:t> </a:t>
            </a:r>
            <a:r>
              <a:rPr lang="en-US" dirty="0" err="1"/>
              <a:t>massaal</a:t>
            </a:r>
            <a:r>
              <a:rPr lang="en-US" dirty="0"/>
              <a:t> </a:t>
            </a:r>
            <a:r>
              <a:rPr lang="en-US" dirty="0" err="1"/>
              <a:t>gekozen</a:t>
            </a:r>
            <a:r>
              <a:rPr lang="en-US" dirty="0"/>
              <a:t> </a:t>
            </a:r>
            <a:r>
              <a:rPr lang="en-US" dirty="0" err="1"/>
              <a:t>voor</a:t>
            </a:r>
            <a:r>
              <a:rPr lang="en-US" dirty="0"/>
              <a:t> DOAC </a:t>
            </a:r>
            <a:r>
              <a:rPr lang="en-US" dirty="0" err="1"/>
              <a:t>als</a:t>
            </a:r>
            <a:r>
              <a:rPr lang="en-US" dirty="0"/>
              <a:t> </a:t>
            </a:r>
            <a:r>
              <a:rPr lang="en-US" dirty="0" err="1"/>
              <a:t>eerste</a:t>
            </a:r>
            <a:r>
              <a:rPr lang="en-US" dirty="0"/>
              <a:t> </a:t>
            </a:r>
            <a:r>
              <a:rPr lang="en-US" dirty="0" err="1"/>
              <a:t>keuze</a:t>
            </a:r>
            <a:r>
              <a:rPr lang="en-US" dirty="0"/>
              <a:t>.</a:t>
            </a:r>
            <a:endParaRPr lang="nl-NL" dirty="0"/>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8</a:t>
            </a:fld>
            <a:endParaRPr lang="en-US" altLang="nl-NL"/>
          </a:p>
        </p:txBody>
      </p:sp>
    </p:spTree>
    <p:extLst>
      <p:ext uri="{BB962C8B-B14F-4D97-AF65-F5344CB8AC3E}">
        <p14:creationId xmlns:p14="http://schemas.microsoft.com/office/powerpoint/2010/main" val="265170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NHG </a:t>
            </a:r>
            <a:r>
              <a:rPr lang="en-US" dirty="0" err="1"/>
              <a:t>richtlijn</a:t>
            </a:r>
            <a:r>
              <a:rPr lang="en-US" dirty="0"/>
              <a:t> is </a:t>
            </a:r>
            <a:r>
              <a:rPr lang="en-US" dirty="0" err="1"/>
              <a:t>iets</a:t>
            </a:r>
            <a:r>
              <a:rPr lang="en-US" dirty="0"/>
              <a:t> </a:t>
            </a:r>
            <a:r>
              <a:rPr lang="en-US" dirty="0" err="1"/>
              <a:t>terughoudender</a:t>
            </a:r>
            <a:r>
              <a:rPr lang="en-US" dirty="0"/>
              <a:t> en </a:t>
            </a:r>
            <a:r>
              <a:rPr lang="en-US" dirty="0" err="1"/>
              <a:t>stelt</a:t>
            </a:r>
            <a:r>
              <a:rPr lang="en-US" dirty="0"/>
              <a:t> </a:t>
            </a:r>
            <a:r>
              <a:rPr lang="en-US" dirty="0" err="1"/>
              <a:t>gelijkwaardig</a:t>
            </a:r>
            <a:r>
              <a:rPr lang="en-US" dirty="0"/>
              <a:t> </a:t>
            </a:r>
            <a:r>
              <a:rPr lang="en-US" dirty="0" err="1"/>
              <a:t>alternatief</a:t>
            </a:r>
            <a:r>
              <a:rPr lang="en-US" dirty="0"/>
              <a:t>.</a:t>
            </a:r>
          </a:p>
          <a:p>
            <a:endParaRPr lang="en-US" dirty="0"/>
          </a:p>
          <a:p>
            <a:r>
              <a:rPr lang="en-US" dirty="0" err="1"/>
              <a:t>Interessant</a:t>
            </a:r>
            <a:r>
              <a:rPr lang="en-US" dirty="0"/>
              <a:t>: </a:t>
            </a:r>
            <a:r>
              <a:rPr lang="en-US" dirty="0" err="1"/>
              <a:t>bijna</a:t>
            </a:r>
            <a:r>
              <a:rPr lang="en-US" dirty="0"/>
              <a:t> </a:t>
            </a:r>
            <a:r>
              <a:rPr lang="en-US" dirty="0" err="1"/>
              <a:t>precies</a:t>
            </a:r>
            <a:r>
              <a:rPr lang="en-US" dirty="0"/>
              <a:t> op </a:t>
            </a:r>
            <a:r>
              <a:rPr lang="en-US" dirty="0" err="1"/>
              <a:t>hetzelfde</a:t>
            </a:r>
            <a:r>
              <a:rPr lang="en-US" dirty="0"/>
              <a:t> moment </a:t>
            </a:r>
            <a:r>
              <a:rPr lang="en-US" dirty="0" err="1"/>
              <a:t>dat</a:t>
            </a:r>
            <a:r>
              <a:rPr lang="en-US" dirty="0"/>
              <a:t> de 2e </a:t>
            </a:r>
            <a:r>
              <a:rPr lang="en-US" dirty="0" err="1"/>
              <a:t>lijn</a:t>
            </a:r>
            <a:r>
              <a:rPr lang="en-US" dirty="0"/>
              <a:t> </a:t>
            </a:r>
            <a:r>
              <a:rPr lang="en-US" dirty="0" err="1"/>
              <a:t>ging</a:t>
            </a:r>
            <a:r>
              <a:rPr lang="en-US" dirty="0"/>
              <a:t> van </a:t>
            </a:r>
            <a:r>
              <a:rPr lang="en-US" dirty="0" err="1"/>
              <a:t>gelijkwaardig</a:t>
            </a:r>
            <a:r>
              <a:rPr lang="en-US" dirty="0"/>
              <a:t> </a:t>
            </a:r>
            <a:r>
              <a:rPr lang="en-US" dirty="0" err="1"/>
              <a:t>naar</a:t>
            </a:r>
            <a:r>
              <a:rPr lang="en-US" dirty="0"/>
              <a:t> </a:t>
            </a:r>
            <a:r>
              <a:rPr lang="en-US" dirty="0" err="1"/>
              <a:t>superieur</a:t>
            </a:r>
            <a:r>
              <a:rPr lang="en-US" dirty="0"/>
              <a:t>, </a:t>
            </a:r>
            <a:r>
              <a:rPr lang="en-US" dirty="0" err="1"/>
              <a:t>ging</a:t>
            </a:r>
            <a:r>
              <a:rPr lang="en-US" dirty="0"/>
              <a:t> de NHG van ‘nee, </a:t>
            </a:r>
            <a:r>
              <a:rPr lang="en-US" dirty="0" err="1"/>
              <a:t>tenzij</a:t>
            </a:r>
            <a:r>
              <a:rPr lang="en-US" dirty="0"/>
              <a:t>’ </a:t>
            </a:r>
            <a:r>
              <a:rPr lang="en-US" dirty="0" err="1"/>
              <a:t>naar</a:t>
            </a:r>
            <a:r>
              <a:rPr lang="en-US" dirty="0"/>
              <a:t> </a:t>
            </a:r>
            <a:r>
              <a:rPr lang="en-US" dirty="0" err="1"/>
              <a:t>gelijkwaardig</a:t>
            </a:r>
            <a:r>
              <a:rPr lang="en-US" dirty="0"/>
              <a:t>.</a:t>
            </a:r>
          </a:p>
        </p:txBody>
      </p:sp>
      <p:sp>
        <p:nvSpPr>
          <p:cNvPr id="4" name="Slide Number Placeholder 3"/>
          <p:cNvSpPr>
            <a:spLocks noGrp="1"/>
          </p:cNvSpPr>
          <p:nvPr>
            <p:ph type="sldNum" sz="quarter" idx="10"/>
          </p:nvPr>
        </p:nvSpPr>
        <p:spPr/>
        <p:txBody>
          <a:bodyPr/>
          <a:lstStyle/>
          <a:p>
            <a:fld id="{5D693F3D-ECBB-486D-94E5-D9BD10636F8F}" type="slidenum">
              <a:rPr lang="en-US" altLang="nl-NL" smtClean="0"/>
              <a:pPr/>
              <a:t>9</a:t>
            </a:fld>
            <a:endParaRPr lang="en-US" altLang="nl-NL"/>
          </a:p>
        </p:txBody>
      </p:sp>
    </p:spTree>
    <p:extLst>
      <p:ext uri="{BB962C8B-B14F-4D97-AF65-F5344CB8AC3E}">
        <p14:creationId xmlns:p14="http://schemas.microsoft.com/office/powerpoint/2010/main" val="233152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977290"/>
            <a:ext cx="10363200" cy="1470025"/>
          </a:xfrm>
        </p:spPr>
        <p:txBody>
          <a:bodyPr/>
          <a:lstStyle>
            <a:lvl1pPr>
              <a:defRPr/>
            </a:lvl1pPr>
          </a:lstStyle>
          <a:p>
            <a:pPr lvl="0"/>
            <a:endParaRPr lang="nl-NL" altLang="nl-NL" noProof="0" dirty="0"/>
          </a:p>
        </p:txBody>
      </p:sp>
      <p:sp>
        <p:nvSpPr>
          <p:cNvPr id="7171" name="Rectangle 3"/>
          <p:cNvSpPr>
            <a:spLocks noGrp="1" noChangeArrowheads="1"/>
          </p:cNvSpPr>
          <p:nvPr>
            <p:ph type="subTitle" idx="1"/>
          </p:nvPr>
        </p:nvSpPr>
        <p:spPr>
          <a:xfrm>
            <a:off x="1271464" y="4665937"/>
            <a:ext cx="8534400" cy="1752600"/>
          </a:xfrm>
        </p:spPr>
        <p:txBody>
          <a:bodyPr/>
          <a:lstStyle>
            <a:lvl1pPr marL="0" indent="0" algn="ctr">
              <a:buFontTx/>
              <a:buNone/>
              <a:defRPr/>
            </a:lvl1pPr>
          </a:lstStyle>
          <a:p>
            <a:pPr lvl="0"/>
            <a:endParaRPr lang="nl-NL" altLang="nl-NL"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5873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88914"/>
            <a:ext cx="2590800" cy="58324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914400" y="188914"/>
            <a:ext cx="7569200"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7030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nl-NL"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4" name="Picture 8" descr="Vasc Gen sublogo RGB NL 10 cm 300dp_2i">
            <a:extLst>
              <a:ext uri="{FF2B5EF4-FFF2-40B4-BE49-F238E27FC236}">
                <a16:creationId xmlns:a16="http://schemas.microsoft.com/office/drawing/2014/main" id="{9F6ADA42-F08E-430E-A853-67A4D41674B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4934" y="6381328"/>
            <a:ext cx="816508" cy="44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1609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914400" y="1412875"/>
            <a:ext cx="50800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97600" y="1412875"/>
            <a:ext cx="50800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35832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54412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412219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508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10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88913"/>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p>
        </p:txBody>
      </p:sp>
      <p:sp>
        <p:nvSpPr>
          <p:cNvPr id="1027" name="Rectangle 3"/>
          <p:cNvSpPr>
            <a:spLocks noGrp="1" noChangeArrowheads="1"/>
          </p:cNvSpPr>
          <p:nvPr>
            <p:ph type="body" idx="1"/>
          </p:nvPr>
        </p:nvSpPr>
        <p:spPr bwMode="auto">
          <a:xfrm>
            <a:off x="914400" y="1412875"/>
            <a:ext cx="10363200"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35" name="Line 11"/>
          <p:cNvSpPr>
            <a:spLocks noChangeShapeType="1"/>
          </p:cNvSpPr>
          <p:nvPr userDrawn="1"/>
        </p:nvSpPr>
        <p:spPr bwMode="auto">
          <a:xfrm>
            <a:off x="239184" y="87312"/>
            <a:ext cx="0" cy="6770688"/>
          </a:xfrm>
          <a:prstGeom prst="line">
            <a:avLst/>
          </a:prstGeom>
          <a:noFill/>
          <a:ln w="508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sz="4400"/>
          </a:p>
        </p:txBody>
      </p:sp>
      <p:sp>
        <p:nvSpPr>
          <p:cNvPr id="1036" name="Line 12"/>
          <p:cNvSpPr>
            <a:spLocks noChangeShapeType="1"/>
          </p:cNvSpPr>
          <p:nvPr userDrawn="1"/>
        </p:nvSpPr>
        <p:spPr bwMode="auto">
          <a:xfrm>
            <a:off x="239184" y="115888"/>
            <a:ext cx="11952816" cy="0"/>
          </a:xfrm>
          <a:prstGeom prst="line">
            <a:avLst/>
          </a:prstGeom>
          <a:noFill/>
          <a:ln w="508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sz="4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kern="1200">
          <a:solidFill>
            <a:srgbClr val="A50021"/>
          </a:solidFill>
          <a:latin typeface="+mj-lt"/>
          <a:ea typeface="+mj-ea"/>
          <a:cs typeface="+mj-cs"/>
        </a:defRPr>
      </a:lvl1pPr>
      <a:lvl2pPr algn="ctr" rtl="0" fontAlgn="base">
        <a:spcBef>
          <a:spcPct val="0"/>
        </a:spcBef>
        <a:spcAft>
          <a:spcPct val="0"/>
        </a:spcAft>
        <a:defRPr sz="4400">
          <a:solidFill>
            <a:srgbClr val="A50021"/>
          </a:solidFill>
          <a:latin typeface="Calibri" panose="020F0502020204030204" pitchFamily="34" charset="0"/>
          <a:ea typeface="Geneva" pitchFamily="1" charset="-128"/>
        </a:defRPr>
      </a:lvl2pPr>
      <a:lvl3pPr algn="ctr" rtl="0" fontAlgn="base">
        <a:spcBef>
          <a:spcPct val="0"/>
        </a:spcBef>
        <a:spcAft>
          <a:spcPct val="0"/>
        </a:spcAft>
        <a:defRPr sz="4400">
          <a:solidFill>
            <a:srgbClr val="A50021"/>
          </a:solidFill>
          <a:latin typeface="Calibri" panose="020F0502020204030204" pitchFamily="34" charset="0"/>
          <a:ea typeface="Geneva" pitchFamily="1" charset="-128"/>
        </a:defRPr>
      </a:lvl3pPr>
      <a:lvl4pPr algn="ctr" rtl="0" fontAlgn="base">
        <a:spcBef>
          <a:spcPct val="0"/>
        </a:spcBef>
        <a:spcAft>
          <a:spcPct val="0"/>
        </a:spcAft>
        <a:defRPr sz="4400">
          <a:solidFill>
            <a:srgbClr val="A50021"/>
          </a:solidFill>
          <a:latin typeface="Calibri" panose="020F0502020204030204" pitchFamily="34" charset="0"/>
          <a:ea typeface="Geneva" pitchFamily="1" charset="-128"/>
        </a:defRPr>
      </a:lvl4pPr>
      <a:lvl5pPr algn="ctr" rtl="0" fontAlgn="base">
        <a:spcBef>
          <a:spcPct val="0"/>
        </a:spcBef>
        <a:spcAft>
          <a:spcPct val="0"/>
        </a:spcAft>
        <a:defRPr sz="4400">
          <a:solidFill>
            <a:srgbClr val="A50021"/>
          </a:solidFill>
          <a:latin typeface="Calibri" panose="020F0502020204030204" pitchFamily="34" charset="0"/>
          <a:ea typeface="Geneva" pitchFamily="1" charset="-128"/>
        </a:defRPr>
      </a:lvl5pPr>
      <a:lvl6pPr marL="457200" algn="ctr" rtl="0" fontAlgn="base">
        <a:spcBef>
          <a:spcPct val="0"/>
        </a:spcBef>
        <a:spcAft>
          <a:spcPct val="0"/>
        </a:spcAft>
        <a:defRPr sz="4400">
          <a:solidFill>
            <a:srgbClr val="A50021"/>
          </a:solidFill>
          <a:latin typeface="Calibri" panose="020F0502020204030204" pitchFamily="34" charset="0"/>
          <a:ea typeface="Geneva" pitchFamily="1" charset="-128"/>
        </a:defRPr>
      </a:lvl6pPr>
      <a:lvl7pPr marL="914400" algn="ctr" rtl="0" fontAlgn="base">
        <a:spcBef>
          <a:spcPct val="0"/>
        </a:spcBef>
        <a:spcAft>
          <a:spcPct val="0"/>
        </a:spcAft>
        <a:defRPr sz="4400">
          <a:solidFill>
            <a:srgbClr val="A50021"/>
          </a:solidFill>
          <a:latin typeface="Calibri" panose="020F0502020204030204" pitchFamily="34" charset="0"/>
          <a:ea typeface="Geneva" pitchFamily="1" charset="-128"/>
        </a:defRPr>
      </a:lvl7pPr>
      <a:lvl8pPr marL="1371600" algn="ctr" rtl="0" fontAlgn="base">
        <a:spcBef>
          <a:spcPct val="0"/>
        </a:spcBef>
        <a:spcAft>
          <a:spcPct val="0"/>
        </a:spcAft>
        <a:defRPr sz="4400">
          <a:solidFill>
            <a:srgbClr val="A50021"/>
          </a:solidFill>
          <a:latin typeface="Calibri" panose="020F0502020204030204" pitchFamily="34" charset="0"/>
          <a:ea typeface="Geneva" pitchFamily="1" charset="-128"/>
        </a:defRPr>
      </a:lvl8pPr>
      <a:lvl9pPr marL="1828800" algn="ctr" rtl="0" fontAlgn="base">
        <a:spcBef>
          <a:spcPct val="0"/>
        </a:spcBef>
        <a:spcAft>
          <a:spcPct val="0"/>
        </a:spcAft>
        <a:defRPr sz="4400">
          <a:solidFill>
            <a:srgbClr val="A50021"/>
          </a:solidFill>
          <a:latin typeface="Calibri" panose="020F0502020204030204" pitchFamily="34" charset="0"/>
          <a:ea typeface="Geneva" pitchFamily="1" charset="-128"/>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igra.nl/regiotafel-antistoll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87488" y="3140968"/>
            <a:ext cx="8134672" cy="2331690"/>
          </a:xfrm>
        </p:spPr>
        <p:txBody>
          <a:bodyPr/>
          <a:lstStyle/>
          <a:p>
            <a:pPr algn="l">
              <a:lnSpc>
                <a:spcPct val="130000"/>
              </a:lnSpc>
            </a:pPr>
            <a:r>
              <a:rPr lang="nl-NL" sz="2400" dirty="0"/>
              <a:t>Farmacotherapeutisch Overleg</a:t>
            </a:r>
            <a:r>
              <a:rPr lang="nl-NL" dirty="0"/>
              <a:t/>
            </a:r>
            <a:br>
              <a:rPr lang="nl-NL" dirty="0"/>
            </a:br>
            <a:r>
              <a:rPr lang="nl-NL" dirty="0"/>
              <a:t>Antistolling in de Amsterdamse regio</a:t>
            </a:r>
            <a:br>
              <a:rPr lang="nl-NL" dirty="0"/>
            </a:br>
            <a:r>
              <a:rPr lang="nl-NL" dirty="0"/>
              <a:t>	</a:t>
            </a:r>
            <a:r>
              <a:rPr lang="nl-NL" sz="2800" dirty="0"/>
              <a:t>Wie doet wat in een tijd vol verandering?</a:t>
            </a:r>
            <a:r>
              <a:rPr lang="nl-NL" sz="2400" dirty="0"/>
              <a:t> </a:t>
            </a:r>
            <a:endParaRPr lang="nl-NL" altLang="nl-NL" sz="2000" i="1" dirty="0"/>
          </a:p>
        </p:txBody>
      </p:sp>
      <p:sp>
        <p:nvSpPr>
          <p:cNvPr id="13315" name="Rectangle 3"/>
          <p:cNvSpPr>
            <a:spLocks noGrp="1" noChangeArrowheads="1"/>
          </p:cNvSpPr>
          <p:nvPr>
            <p:ph type="subTitle" idx="1"/>
          </p:nvPr>
        </p:nvSpPr>
        <p:spPr>
          <a:xfrm>
            <a:off x="47327" y="6237312"/>
            <a:ext cx="10782377" cy="576063"/>
          </a:xfrm>
        </p:spPr>
        <p:txBody>
          <a:bodyPr/>
          <a:lstStyle/>
          <a:p>
            <a:pPr algn="l"/>
            <a:r>
              <a:rPr lang="nl-NL" altLang="nl-NL" sz="1600" dirty="0"/>
              <a:t>Ontwikkeld door Michiel Coppens, Trombose en Antistolling Expertisecentrum AMC, i.s.m. Ilona Statius Muller</a:t>
            </a:r>
            <a:br>
              <a:rPr lang="nl-NL" altLang="nl-NL" sz="1600" dirty="0"/>
            </a:br>
            <a:r>
              <a:rPr lang="nl-NL" altLang="nl-NL" sz="1600" dirty="0"/>
              <a:t>(v 12-12-2017)</a:t>
            </a:r>
            <a:endParaRPr lang="nl-NL" altLang="nl-NL" sz="1400" dirty="0"/>
          </a:p>
        </p:txBody>
      </p:sp>
      <p:pic>
        <p:nvPicPr>
          <p:cNvPr id="7" name="Picture 8" descr="Vasc Gen sublogo RGB NL 10 cm 300dp_2i">
            <a:extLst>
              <a:ext uri="{FF2B5EF4-FFF2-40B4-BE49-F238E27FC236}">
                <a16:creationId xmlns:a16="http://schemas.microsoft.com/office/drawing/2014/main" id="{689F2F6F-7406-43FD-8F8A-B3F19D247B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9705" y="6021287"/>
            <a:ext cx="1226106" cy="662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AAE05A3-D449-49AA-AD26-87AFEE943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720" y="260648"/>
            <a:ext cx="4392488" cy="2509993"/>
          </a:xfrm>
          <a:prstGeom prst="rect">
            <a:avLst/>
          </a:prstGeom>
        </p:spPr>
      </p:pic>
    </p:spTree>
    <p:extLst>
      <p:ext uri="{BB962C8B-B14F-4D97-AF65-F5344CB8AC3E}">
        <p14:creationId xmlns:p14="http://schemas.microsoft.com/office/powerpoint/2010/main" val="959436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E437896-C886-4AA3-9591-18361F30BB71}"/>
              </a:ext>
            </a:extLst>
          </p:cNvPr>
          <p:cNvSpPr/>
          <p:nvPr/>
        </p:nvSpPr>
        <p:spPr bwMode="auto">
          <a:xfrm>
            <a:off x="407368" y="188640"/>
            <a:ext cx="1513933" cy="1320401"/>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21" name="Rectangle 20">
            <a:extLst>
              <a:ext uri="{FF2B5EF4-FFF2-40B4-BE49-F238E27FC236}">
                <a16:creationId xmlns:a16="http://schemas.microsoft.com/office/drawing/2014/main" id="{D51423A4-1079-45CF-8702-5F7AE96779DE}"/>
              </a:ext>
            </a:extLst>
          </p:cNvPr>
          <p:cNvSpPr/>
          <p:nvPr/>
        </p:nvSpPr>
        <p:spPr bwMode="auto">
          <a:xfrm>
            <a:off x="7248126" y="193402"/>
            <a:ext cx="4896546" cy="1939453"/>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4" name="Title 3">
            <a:extLst>
              <a:ext uri="{FF2B5EF4-FFF2-40B4-BE49-F238E27FC236}">
                <a16:creationId xmlns:a16="http://schemas.microsoft.com/office/drawing/2014/main" id="{9F7B8B4C-4464-41ED-BD8C-6656AF2A10BD}"/>
              </a:ext>
            </a:extLst>
          </p:cNvPr>
          <p:cNvSpPr>
            <a:spLocks noGrp="1"/>
          </p:cNvSpPr>
          <p:nvPr>
            <p:ph type="title"/>
          </p:nvPr>
        </p:nvSpPr>
        <p:spPr/>
        <p:txBody>
          <a:bodyPr/>
          <a:lstStyle/>
          <a:p>
            <a:r>
              <a:rPr lang="en-US" dirty="0" err="1"/>
              <a:t>Een</a:t>
            </a:r>
            <a:r>
              <a:rPr lang="en-US" dirty="0"/>
              <a:t> </a:t>
            </a:r>
            <a:r>
              <a:rPr lang="en-US" dirty="0" err="1"/>
              <a:t>grote</a:t>
            </a:r>
            <a:r>
              <a:rPr lang="en-US" dirty="0"/>
              <a:t> </a:t>
            </a:r>
            <a:r>
              <a:rPr lang="en-US" dirty="0" err="1"/>
              <a:t>kloof</a:t>
            </a:r>
            <a:r>
              <a:rPr lang="en-US" dirty="0"/>
              <a:t>???</a:t>
            </a:r>
            <a:endParaRPr lang="nl-NL" dirty="0"/>
          </a:p>
        </p:txBody>
      </p:sp>
      <p:pic>
        <p:nvPicPr>
          <p:cNvPr id="9" name="Picture 8">
            <a:extLst>
              <a:ext uri="{FF2B5EF4-FFF2-40B4-BE49-F238E27FC236}">
                <a16:creationId xmlns:a16="http://schemas.microsoft.com/office/drawing/2014/main" id="{FF4DA7E8-1DB3-4191-85A0-983E41ED1677}"/>
              </a:ext>
            </a:extLst>
          </p:cNvPr>
          <p:cNvPicPr>
            <a:picLocks noChangeAspect="1"/>
          </p:cNvPicPr>
          <p:nvPr/>
        </p:nvPicPr>
        <p:blipFill rotWithShape="1">
          <a:blip r:embed="rId3">
            <a:extLst>
              <a:ext uri="{28A0092B-C50C-407E-A947-70E740481C1C}">
                <a14:useLocalDpi xmlns:a14="http://schemas.microsoft.com/office/drawing/2010/main" val="0"/>
              </a:ext>
            </a:extLst>
          </a:blip>
          <a:srcRect l="26842" t="2395" r="15449"/>
          <a:stretch/>
        </p:blipFill>
        <p:spPr>
          <a:xfrm>
            <a:off x="335360" y="4396195"/>
            <a:ext cx="1733406" cy="1320401"/>
          </a:xfrm>
          <a:prstGeom prst="rect">
            <a:avLst/>
          </a:prstGeom>
        </p:spPr>
      </p:pic>
      <p:pic>
        <p:nvPicPr>
          <p:cNvPr id="10" name="Picture 9">
            <a:extLst>
              <a:ext uri="{FF2B5EF4-FFF2-40B4-BE49-F238E27FC236}">
                <a16:creationId xmlns:a16="http://schemas.microsoft.com/office/drawing/2014/main" id="{8F3644D2-EF67-4E69-8C2D-3ED7802D6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9" y="1340768"/>
            <a:ext cx="1513932" cy="1297656"/>
          </a:xfrm>
          <a:prstGeom prst="rect">
            <a:avLst/>
          </a:prstGeom>
        </p:spPr>
      </p:pic>
      <p:pic>
        <p:nvPicPr>
          <p:cNvPr id="16" name="Picture 15">
            <a:extLst>
              <a:ext uri="{FF2B5EF4-FFF2-40B4-BE49-F238E27FC236}">
                <a16:creationId xmlns:a16="http://schemas.microsoft.com/office/drawing/2014/main" id="{FAE2DB9E-22A2-4D53-B06B-D16213B2B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68" y="2852936"/>
            <a:ext cx="1481148" cy="1328747"/>
          </a:xfrm>
          <a:prstGeom prst="rect">
            <a:avLst/>
          </a:prstGeom>
        </p:spPr>
      </p:pic>
      <p:sp>
        <p:nvSpPr>
          <p:cNvPr id="19" name="Rectangle 18">
            <a:extLst>
              <a:ext uri="{FF2B5EF4-FFF2-40B4-BE49-F238E27FC236}">
                <a16:creationId xmlns:a16="http://schemas.microsoft.com/office/drawing/2014/main" id="{AE61A379-708A-4BA4-B48F-BA854BC956C5}"/>
              </a:ext>
            </a:extLst>
          </p:cNvPr>
          <p:cNvSpPr/>
          <p:nvPr/>
        </p:nvSpPr>
        <p:spPr bwMode="auto">
          <a:xfrm>
            <a:off x="8544272" y="116632"/>
            <a:ext cx="3024336" cy="198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5" name="Content Placeholder 4">
            <a:extLst>
              <a:ext uri="{FF2B5EF4-FFF2-40B4-BE49-F238E27FC236}">
                <a16:creationId xmlns:a16="http://schemas.microsoft.com/office/drawing/2014/main" id="{667B6F3F-B0EA-4A67-9743-AB94AFC63D8D}"/>
              </a:ext>
            </a:extLst>
          </p:cNvPr>
          <p:cNvSpPr>
            <a:spLocks noGrp="1"/>
          </p:cNvSpPr>
          <p:nvPr>
            <p:ph idx="1"/>
          </p:nvPr>
        </p:nvSpPr>
        <p:spPr>
          <a:xfrm>
            <a:off x="2567608" y="1700808"/>
            <a:ext cx="6530412" cy="4320580"/>
          </a:xfrm>
        </p:spPr>
        <p:txBody>
          <a:bodyPr/>
          <a:lstStyle/>
          <a:p>
            <a:r>
              <a:rPr lang="en-US" dirty="0" err="1"/>
              <a:t>Inhoudelijke</a:t>
            </a:r>
            <a:r>
              <a:rPr lang="en-US" dirty="0"/>
              <a:t> </a:t>
            </a:r>
            <a:r>
              <a:rPr lang="en-US" dirty="0" err="1"/>
              <a:t>afweging</a:t>
            </a:r>
            <a:r>
              <a:rPr lang="en-US" dirty="0"/>
              <a:t> </a:t>
            </a:r>
            <a:r>
              <a:rPr lang="en-US" dirty="0" err="1"/>
              <a:t>voor</a:t>
            </a:r>
            <a:r>
              <a:rPr lang="en-US" dirty="0"/>
              <a:t> “</a:t>
            </a:r>
            <a:r>
              <a:rPr lang="en-US" dirty="0" err="1"/>
              <a:t>gemiddelde</a:t>
            </a:r>
            <a:r>
              <a:rPr lang="en-US" dirty="0"/>
              <a:t> </a:t>
            </a:r>
            <a:r>
              <a:rPr lang="en-US" dirty="0" err="1"/>
              <a:t>patiënt</a:t>
            </a:r>
            <a:r>
              <a:rPr lang="en-US" dirty="0"/>
              <a:t>” </a:t>
            </a:r>
            <a:r>
              <a:rPr lang="en-US" dirty="0" err="1"/>
              <a:t>vrijwel</a:t>
            </a:r>
            <a:r>
              <a:rPr lang="en-US" dirty="0"/>
              <a:t> </a:t>
            </a:r>
            <a:r>
              <a:rPr lang="en-US" dirty="0" err="1"/>
              <a:t>gelijk</a:t>
            </a:r>
            <a:r>
              <a:rPr lang="en-US" dirty="0"/>
              <a:t>; </a:t>
            </a:r>
            <a:r>
              <a:rPr lang="en-US" dirty="0" err="1"/>
              <a:t>conclusie</a:t>
            </a:r>
            <a:r>
              <a:rPr lang="en-US" dirty="0"/>
              <a:t>/</a:t>
            </a:r>
            <a:r>
              <a:rPr lang="en-US" dirty="0" err="1"/>
              <a:t>interpretatie</a:t>
            </a:r>
            <a:r>
              <a:rPr lang="en-US" dirty="0"/>
              <a:t> </a:t>
            </a:r>
            <a:r>
              <a:rPr lang="en-US" dirty="0" err="1"/>
              <a:t>anders</a:t>
            </a:r>
            <a:r>
              <a:rPr lang="en-US" dirty="0"/>
              <a:t> </a:t>
            </a:r>
            <a:r>
              <a:rPr lang="en-US" dirty="0" err="1"/>
              <a:t>verwoord</a:t>
            </a:r>
            <a:endParaRPr lang="en-US" dirty="0"/>
          </a:p>
          <a:p>
            <a:pPr lvl="1"/>
            <a:r>
              <a:rPr lang="en-US" i="1" dirty="0" err="1"/>
              <a:t>Gelijkwaardig</a:t>
            </a:r>
            <a:r>
              <a:rPr lang="en-US" dirty="0"/>
              <a:t> vs </a:t>
            </a:r>
            <a:r>
              <a:rPr lang="en-US" i="1" dirty="0" err="1"/>
              <a:t>voorkeur</a:t>
            </a:r>
            <a:r>
              <a:rPr lang="en-US" i="1" dirty="0"/>
              <a:t> </a:t>
            </a:r>
            <a:r>
              <a:rPr lang="en-US" i="1" dirty="0" err="1"/>
              <a:t>voor</a:t>
            </a:r>
            <a:endParaRPr lang="en-US" i="1" dirty="0"/>
          </a:p>
          <a:p>
            <a:endParaRPr lang="en-US" dirty="0"/>
          </a:p>
          <a:p>
            <a:r>
              <a:rPr lang="en-US" dirty="0" err="1"/>
              <a:t>Onenigheid</a:t>
            </a:r>
            <a:r>
              <a:rPr lang="en-US" dirty="0"/>
              <a:t> </a:t>
            </a:r>
            <a:r>
              <a:rPr lang="en-US" dirty="0" err="1"/>
              <a:t>vooral</a:t>
            </a:r>
            <a:r>
              <a:rPr lang="en-US" dirty="0"/>
              <a:t> over de </a:t>
            </a:r>
            <a:r>
              <a:rPr lang="en-US" dirty="0" err="1"/>
              <a:t>oude</a:t>
            </a:r>
            <a:r>
              <a:rPr lang="en-US" dirty="0"/>
              <a:t>, </a:t>
            </a:r>
            <a:r>
              <a:rPr lang="en-US" dirty="0" err="1"/>
              <a:t>broze</a:t>
            </a:r>
            <a:r>
              <a:rPr lang="en-US" dirty="0"/>
              <a:t> </a:t>
            </a:r>
            <a:r>
              <a:rPr lang="en-US" dirty="0" err="1"/>
              <a:t>patiënt</a:t>
            </a:r>
            <a:endParaRPr lang="nl-NL" dirty="0"/>
          </a:p>
        </p:txBody>
      </p:sp>
      <p:pic>
        <p:nvPicPr>
          <p:cNvPr id="17" name="Content Placeholder 13">
            <a:extLst>
              <a:ext uri="{FF2B5EF4-FFF2-40B4-BE49-F238E27FC236}">
                <a16:creationId xmlns:a16="http://schemas.microsoft.com/office/drawing/2014/main" id="{3B6DAED0-CD58-48D9-9968-FCF521B03968}"/>
              </a:ext>
            </a:extLst>
          </p:cNvPr>
          <p:cNvPicPr>
            <a:picLocks noChangeAspect="1"/>
          </p:cNvPicPr>
          <p:nvPr/>
        </p:nvPicPr>
        <p:blipFill rotWithShape="1">
          <a:blip r:embed="rId6">
            <a:extLst>
              <a:ext uri="{28A0092B-C50C-407E-A947-70E740481C1C}">
                <a14:useLocalDpi xmlns:a14="http://schemas.microsoft.com/office/drawing/2010/main" val="0"/>
              </a:ext>
            </a:extLst>
          </a:blip>
          <a:stretch/>
        </p:blipFill>
        <p:spPr bwMode="auto">
          <a:xfrm>
            <a:off x="9130805" y="1268760"/>
            <a:ext cx="3013867" cy="121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62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B5B641-9F88-434F-9DA3-C5F382190150}"/>
              </a:ext>
            </a:extLst>
          </p:cNvPr>
          <p:cNvSpPr>
            <a:spLocks noGrp="1"/>
          </p:cNvSpPr>
          <p:nvPr>
            <p:ph type="title"/>
          </p:nvPr>
        </p:nvSpPr>
        <p:spPr>
          <a:xfrm>
            <a:off x="914400" y="188913"/>
            <a:ext cx="10363200" cy="1143000"/>
          </a:xfrm>
        </p:spPr>
        <p:txBody>
          <a:bodyPr/>
          <a:lstStyle/>
          <a:p>
            <a:r>
              <a:rPr lang="en-US" dirty="0" err="1"/>
              <a:t>Patiënten</a:t>
            </a:r>
            <a:r>
              <a:rPr lang="en-US" dirty="0"/>
              <a:t> in de </a:t>
            </a:r>
            <a:r>
              <a:rPr lang="en-US" dirty="0" err="1"/>
              <a:t>registratie</a:t>
            </a:r>
            <a:r>
              <a:rPr lang="en-US" dirty="0"/>
              <a:t> studies</a:t>
            </a:r>
            <a:endParaRPr lang="nl-NL" dirty="0"/>
          </a:p>
        </p:txBody>
      </p:sp>
      <p:pic>
        <p:nvPicPr>
          <p:cNvPr id="4" name="Content Placeholder 3"/>
          <p:cNvPicPr>
            <a:picLocks noGrp="1" noChangeAspect="1"/>
          </p:cNvPicPr>
          <p:nvPr>
            <p:ph idx="1"/>
          </p:nvPr>
        </p:nvPicPr>
        <p:blipFill>
          <a:blip r:embed="rId3"/>
          <a:srcRect/>
          <a:stretch>
            <a:fillRect/>
          </a:stretch>
        </p:blipFill>
        <p:spPr>
          <a:xfrm>
            <a:off x="3390577" y="1268760"/>
            <a:ext cx="7673975" cy="4824412"/>
          </a:xfrm>
        </p:spPr>
      </p:pic>
      <p:sp>
        <p:nvSpPr>
          <p:cNvPr id="5" name="Rectangle 4"/>
          <p:cNvSpPr/>
          <p:nvPr/>
        </p:nvSpPr>
        <p:spPr>
          <a:xfrm>
            <a:off x="5364858" y="2830984"/>
            <a:ext cx="1582737" cy="2159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6" name="Rectangle 5"/>
          <p:cNvSpPr/>
          <p:nvPr/>
        </p:nvSpPr>
        <p:spPr>
          <a:xfrm>
            <a:off x="5364858" y="5494809"/>
            <a:ext cx="1582737" cy="2159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7" name="Rectangle 6"/>
          <p:cNvSpPr/>
          <p:nvPr/>
        </p:nvSpPr>
        <p:spPr>
          <a:xfrm>
            <a:off x="9181208" y="3723160"/>
            <a:ext cx="1582737" cy="217487"/>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3" name="TextBox 2"/>
          <p:cNvSpPr txBox="1"/>
          <p:nvPr/>
        </p:nvSpPr>
        <p:spPr>
          <a:xfrm>
            <a:off x="1950889" y="6309320"/>
            <a:ext cx="2962991" cy="338554"/>
          </a:xfrm>
          <a:prstGeom prst="rect">
            <a:avLst/>
          </a:prstGeom>
          <a:noFill/>
        </p:spPr>
        <p:txBody>
          <a:bodyPr wrap="none" rtlCol="0">
            <a:spAutoFit/>
          </a:bodyPr>
          <a:lstStyle/>
          <a:p>
            <a:r>
              <a:rPr lang="nl-NL" sz="1600" dirty="0" err="1"/>
              <a:t>Ruff</a:t>
            </a:r>
            <a:r>
              <a:rPr lang="nl-NL" sz="1600" dirty="0"/>
              <a:t>, Lancet 2014;384(9937):25-6</a:t>
            </a:r>
          </a:p>
        </p:txBody>
      </p:sp>
      <p:sp>
        <p:nvSpPr>
          <p:cNvPr id="10" name="Speech Bubble: Rectangle with Corners Rounded 9">
            <a:extLst>
              <a:ext uri="{FF2B5EF4-FFF2-40B4-BE49-F238E27FC236}">
                <a16:creationId xmlns:a16="http://schemas.microsoft.com/office/drawing/2014/main" id="{5C5AD028-A020-4DAD-9126-99C8958DDECA}"/>
              </a:ext>
            </a:extLst>
          </p:cNvPr>
          <p:cNvSpPr/>
          <p:nvPr/>
        </p:nvSpPr>
        <p:spPr bwMode="auto">
          <a:xfrm>
            <a:off x="191344" y="1052612"/>
            <a:ext cx="3672408" cy="1658215"/>
          </a:xfrm>
          <a:prstGeom prst="wedgeRoundRectCallout">
            <a:avLst>
              <a:gd name="adj1" fmla="val 29279"/>
              <a:gd name="adj2" fmla="val 60322"/>
              <a:gd name="adj3" fmla="val 16667"/>
            </a:avLst>
          </a:prstGeom>
          <a:solidFill>
            <a:schemeClr val="bg1"/>
          </a:solidFill>
          <a:ln w="28575">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Genoeg</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ouderen</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met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genoeg</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comorbiditeit</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in de trials”</a:t>
            </a:r>
            <a:endParaRPr kumimoji="0" lang="nl-NL" sz="2400" b="0" u="none" strike="noStrike" cap="none" normalizeH="0" baseline="0" dirty="0">
              <a:ln>
                <a:noFill/>
              </a:ln>
              <a:solidFill>
                <a:schemeClr val="tx2"/>
              </a:solidFill>
              <a:effectLst/>
              <a:latin typeface="Calibri" panose="020F0502020204030204" pitchFamily="34" charset="0"/>
              <a:ea typeface="Geneva" pitchFamily="1" charset="-128"/>
            </a:endParaRPr>
          </a:p>
        </p:txBody>
      </p:sp>
      <p:pic>
        <p:nvPicPr>
          <p:cNvPr id="8" name="Picture 7">
            <a:extLst>
              <a:ext uri="{FF2B5EF4-FFF2-40B4-BE49-F238E27FC236}">
                <a16:creationId xmlns:a16="http://schemas.microsoft.com/office/drawing/2014/main" id="{823B17FF-3808-49E3-BE16-B30097DF9367}"/>
              </a:ext>
            </a:extLst>
          </p:cNvPr>
          <p:cNvPicPr>
            <a:picLocks noChangeAspect="1"/>
          </p:cNvPicPr>
          <p:nvPr/>
        </p:nvPicPr>
        <p:blipFill rotWithShape="1">
          <a:blip r:embed="rId4">
            <a:extLst>
              <a:ext uri="{28A0092B-C50C-407E-A947-70E740481C1C}">
                <a14:useLocalDpi xmlns:a14="http://schemas.microsoft.com/office/drawing/2010/main" val="0"/>
              </a:ext>
            </a:extLst>
          </a:blip>
          <a:srcRect l="26842" t="2395" r="15449"/>
          <a:stretch/>
        </p:blipFill>
        <p:spPr>
          <a:xfrm>
            <a:off x="2701262" y="2031422"/>
            <a:ext cx="754544" cy="574765"/>
          </a:xfrm>
          <a:prstGeom prst="rect">
            <a:avLst/>
          </a:prstGeom>
        </p:spPr>
      </p:pic>
      <p:pic>
        <p:nvPicPr>
          <p:cNvPr id="9" name="Picture 8">
            <a:extLst>
              <a:ext uri="{FF2B5EF4-FFF2-40B4-BE49-F238E27FC236}">
                <a16:creationId xmlns:a16="http://schemas.microsoft.com/office/drawing/2014/main" id="{5498C076-B9C9-4E9C-AEBC-84CE142FFB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84" y="2171589"/>
            <a:ext cx="507031" cy="434598"/>
          </a:xfrm>
          <a:prstGeom prst="rect">
            <a:avLst/>
          </a:prstGeom>
        </p:spPr>
      </p:pic>
      <p:sp>
        <p:nvSpPr>
          <p:cNvPr id="11" name="Speech Bubble: Rectangle with Corners Rounded 10">
            <a:extLst>
              <a:ext uri="{FF2B5EF4-FFF2-40B4-BE49-F238E27FC236}">
                <a16:creationId xmlns:a16="http://schemas.microsoft.com/office/drawing/2014/main" id="{B9B2DCF9-B86C-48DA-AC09-A8BD9E8556AD}"/>
              </a:ext>
            </a:extLst>
          </p:cNvPr>
          <p:cNvSpPr/>
          <p:nvPr/>
        </p:nvSpPr>
        <p:spPr bwMode="auto">
          <a:xfrm>
            <a:off x="316285" y="3680966"/>
            <a:ext cx="3672408" cy="1584176"/>
          </a:xfrm>
          <a:prstGeom prst="wedgeRoundRectCallout">
            <a:avLst>
              <a:gd name="adj1" fmla="val 30375"/>
              <a:gd name="adj2" fmla="val -72545"/>
              <a:gd name="adj3" fmla="val 16667"/>
            </a:avLst>
          </a:prstGeom>
          <a:solidFill>
            <a:schemeClr val="bg1"/>
          </a:solidFill>
          <a:ln w="28575">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2"/>
                </a:solidFill>
                <a:effectLst/>
                <a:latin typeface="Calibri" panose="020F0502020204030204" pitchFamily="34" charset="0"/>
                <a:ea typeface="Geneva" pitchFamily="1" charset="-128"/>
              </a:rPr>
              <a:t> “</a:t>
            </a:r>
            <a:r>
              <a:rPr lang="en-US" sz="2400" dirty="0" err="1"/>
              <a:t>Relatief</a:t>
            </a:r>
            <a:r>
              <a:rPr lang="en-US" sz="2400" dirty="0"/>
              <a:t> </a:t>
            </a:r>
            <a:r>
              <a:rPr lang="en-US" sz="2400" dirty="0" err="1"/>
              <a:t>gezonde</a:t>
            </a:r>
            <a:r>
              <a:rPr lang="en-US" sz="2400" dirty="0"/>
              <a:t> </a:t>
            </a:r>
            <a:r>
              <a:rPr lang="en-US" sz="2400" dirty="0" err="1"/>
              <a:t>ouderen</a:t>
            </a:r>
            <a:r>
              <a:rPr lang="en-US" sz="2400" dirty="0"/>
              <a:t>, m</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aar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niet</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de </a:t>
            </a:r>
            <a:r>
              <a:rPr kumimoji="0" lang="en-US" sz="2400" b="0" i="1" u="none" strike="noStrike" cap="none" normalizeH="0" baseline="0" dirty="0" err="1">
                <a:ln>
                  <a:noFill/>
                </a:ln>
                <a:solidFill>
                  <a:schemeClr val="tx2"/>
                </a:solidFill>
                <a:effectLst/>
                <a:latin typeface="Calibri" panose="020F0502020204030204" pitchFamily="34" charset="0"/>
                <a:ea typeface="Geneva" pitchFamily="1" charset="-128"/>
              </a:rPr>
              <a:t>kwetsbare</a:t>
            </a:r>
            <a:r>
              <a:rPr kumimoji="0" lang="en-US" sz="2400" b="0" i="1" u="none" strike="noStrike" cap="none" normalizeH="0" baseline="0" dirty="0">
                <a:ln>
                  <a:noFill/>
                </a:ln>
                <a:solidFill>
                  <a:schemeClr val="tx2"/>
                </a:solidFill>
                <a:effectLst/>
                <a:latin typeface="Calibri" panose="020F0502020204030204" pitchFamily="34" charset="0"/>
                <a:ea typeface="Geneva" pitchFamily="1" charset="-128"/>
              </a:rPr>
              <a:t> </a:t>
            </a:r>
            <a:r>
              <a:rPr kumimoji="0" lang="en-US" sz="2400" b="0" i="1" u="none" strike="noStrike" cap="none" normalizeH="0" baseline="0" dirty="0" err="1">
                <a:ln>
                  <a:noFill/>
                </a:ln>
                <a:solidFill>
                  <a:schemeClr val="tx2"/>
                </a:solidFill>
                <a:effectLst/>
                <a:latin typeface="Calibri" panose="020F0502020204030204" pitchFamily="34" charset="0"/>
                <a:ea typeface="Geneva" pitchFamily="1" charset="-128"/>
              </a:rPr>
              <a:t>oudere</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uit</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mijn</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 </a:t>
            </a:r>
            <a:r>
              <a:rPr kumimoji="0" lang="en-US" sz="2400" b="0" u="none" strike="noStrike" cap="none" normalizeH="0" baseline="0" dirty="0" err="1">
                <a:ln>
                  <a:noFill/>
                </a:ln>
                <a:solidFill>
                  <a:schemeClr val="tx2"/>
                </a:solidFill>
                <a:effectLst/>
                <a:latin typeface="Calibri" panose="020F0502020204030204" pitchFamily="34" charset="0"/>
                <a:ea typeface="Geneva" pitchFamily="1" charset="-128"/>
              </a:rPr>
              <a:t>praktijk</a:t>
            </a:r>
            <a:r>
              <a:rPr kumimoji="0" lang="en-US" sz="2400" b="0" u="none" strike="noStrike" cap="none" normalizeH="0" baseline="0" dirty="0">
                <a:ln>
                  <a:noFill/>
                </a:ln>
                <a:solidFill>
                  <a:schemeClr val="tx2"/>
                </a:solidFill>
                <a:effectLst/>
                <a:latin typeface="Calibri" panose="020F0502020204030204" pitchFamily="34" charset="0"/>
                <a:ea typeface="Geneva" pitchFamily="1" charset="-128"/>
              </a:rPr>
              <a:t>”</a:t>
            </a:r>
            <a:endParaRPr kumimoji="0" lang="nl-NL" sz="2400" b="0" u="none" strike="noStrike" cap="none" normalizeH="0" baseline="0" dirty="0">
              <a:ln>
                <a:noFill/>
              </a:ln>
              <a:solidFill>
                <a:schemeClr val="tx2"/>
              </a:solidFill>
              <a:effectLst/>
              <a:latin typeface="Calibri" panose="020F0502020204030204" pitchFamily="34" charset="0"/>
              <a:ea typeface="Geneva" pitchFamily="1" charset="-128"/>
            </a:endParaRPr>
          </a:p>
        </p:txBody>
      </p:sp>
      <p:pic>
        <p:nvPicPr>
          <p:cNvPr id="13" name="Content Placeholder 13">
            <a:extLst>
              <a:ext uri="{FF2B5EF4-FFF2-40B4-BE49-F238E27FC236}">
                <a16:creationId xmlns:a16="http://schemas.microsoft.com/office/drawing/2014/main" id="{D8E214C4-8BCF-4DAF-B981-324F1AB7C2CB}"/>
              </a:ext>
            </a:extLst>
          </p:cNvPr>
          <p:cNvPicPr>
            <a:picLocks noChangeAspect="1"/>
          </p:cNvPicPr>
          <p:nvPr/>
        </p:nvPicPr>
        <p:blipFill rotWithShape="1">
          <a:blip r:embed="rId6">
            <a:extLst>
              <a:ext uri="{28A0092B-C50C-407E-A947-70E740481C1C}">
                <a14:useLocalDpi xmlns:a14="http://schemas.microsoft.com/office/drawing/2010/main" val="0"/>
              </a:ext>
            </a:extLst>
          </a:blip>
          <a:srcRect l="18766" r="50174" b="34729"/>
          <a:stretch/>
        </p:blipFill>
        <p:spPr bwMode="auto">
          <a:xfrm>
            <a:off x="3308886" y="3723160"/>
            <a:ext cx="576064" cy="48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937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3A1F7-491D-435B-94AF-DD3518B07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38BD93D7-6D7B-4292-8739-F97910C4DF95}"/>
              </a:ext>
            </a:extLst>
          </p:cNvPr>
          <p:cNvSpPr txBox="1"/>
          <p:nvPr/>
        </p:nvSpPr>
        <p:spPr>
          <a:xfrm>
            <a:off x="1508012" y="1340768"/>
            <a:ext cx="9196500" cy="5262979"/>
          </a:xfrm>
          <a:prstGeom prst="rect">
            <a:avLst/>
          </a:prstGeom>
          <a:solidFill>
            <a:srgbClr val="FFFF99"/>
          </a:solidFill>
          <a:ln w="28575">
            <a:solidFill>
              <a:schemeClr val="tx1"/>
            </a:solidFill>
          </a:ln>
        </p:spPr>
        <p:txBody>
          <a:bodyPr wrap="square" rtlCol="0">
            <a:spAutoFit/>
          </a:bodyPr>
          <a:lstStyle/>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err="1"/>
              <a:t>Initiatief</a:t>
            </a:r>
            <a:r>
              <a:rPr lang="en-US" sz="2800" dirty="0"/>
              <a:t> </a:t>
            </a:r>
            <a:r>
              <a:rPr lang="en-US" sz="2800" dirty="0" err="1"/>
              <a:t>vanuit</a:t>
            </a:r>
            <a:r>
              <a:rPr lang="en-US" sz="2800" dirty="0"/>
              <a:t> </a:t>
            </a:r>
            <a:r>
              <a:rPr lang="en-US" sz="2800" dirty="0" err="1"/>
              <a:t>huisartsen</a:t>
            </a:r>
            <a:r>
              <a:rPr lang="en-US" sz="2800" dirty="0"/>
              <a:t> (Geert-Jan </a:t>
            </a:r>
            <a:r>
              <a:rPr lang="en-US" sz="2800" dirty="0" err="1"/>
              <a:t>Geersing</a:t>
            </a:r>
            <a:r>
              <a:rPr lang="en-US" sz="2800" dirty="0"/>
              <a:t>, </a:t>
            </a:r>
            <a:r>
              <a:rPr lang="en-US" sz="2800" dirty="0" err="1"/>
              <a:t>huisarts</a:t>
            </a:r>
            <a:r>
              <a:rPr lang="en-US" sz="2800" dirty="0"/>
              <a:t> Amsterdam, co-auteur NHG </a:t>
            </a:r>
            <a:r>
              <a:rPr lang="en-US" sz="2800" dirty="0" err="1"/>
              <a:t>standpunt</a:t>
            </a:r>
            <a:r>
              <a:rPr lang="en-US" sz="2800" dirty="0"/>
              <a:t> DOAC’s)</a:t>
            </a:r>
          </a:p>
          <a:p>
            <a:pPr marL="457200" indent="-457200" algn="l">
              <a:buFont typeface="Arial" panose="020B0604020202020204" pitchFamily="34" charset="0"/>
              <a:buChar char="•"/>
            </a:pPr>
            <a:r>
              <a:rPr lang="en-US" sz="2800" dirty="0" err="1"/>
              <a:t>Intensieve</a:t>
            </a:r>
            <a:r>
              <a:rPr lang="en-US" sz="2800" dirty="0"/>
              <a:t> </a:t>
            </a:r>
            <a:r>
              <a:rPr lang="en-US" sz="2800" dirty="0" err="1"/>
              <a:t>samenwerking</a:t>
            </a:r>
            <a:r>
              <a:rPr lang="en-US" sz="2800" dirty="0"/>
              <a:t> met </a:t>
            </a:r>
            <a:r>
              <a:rPr lang="en-US" sz="2800" dirty="0" err="1"/>
              <a:t>trombosediensten</a:t>
            </a:r>
            <a:r>
              <a:rPr lang="en-US" sz="2800" dirty="0"/>
              <a:t> </a:t>
            </a:r>
            <a:r>
              <a:rPr lang="en-US" sz="2800" dirty="0" err="1"/>
              <a:t>en</a:t>
            </a:r>
            <a:r>
              <a:rPr lang="en-US" sz="2800" dirty="0"/>
              <a:t> 2e </a:t>
            </a:r>
            <a:r>
              <a:rPr lang="en-US" sz="2800" dirty="0" err="1"/>
              <a:t>lijn</a:t>
            </a:r>
            <a:endParaRPr lang="en-US" sz="2800" dirty="0"/>
          </a:p>
          <a:p>
            <a:pPr marL="457200" indent="-457200" algn="l">
              <a:buFont typeface="Arial" panose="020B0604020202020204" pitchFamily="34" charset="0"/>
              <a:buChar char="•"/>
            </a:pPr>
            <a:r>
              <a:rPr lang="en-US" sz="2800" dirty="0" err="1"/>
              <a:t>Precies</a:t>
            </a:r>
            <a:r>
              <a:rPr lang="en-US" sz="2800" dirty="0"/>
              <a:t> </a:t>
            </a:r>
            <a:r>
              <a:rPr lang="en-US" sz="2800" dirty="0" err="1"/>
              <a:t>gericht</a:t>
            </a:r>
            <a:r>
              <a:rPr lang="en-US" sz="2800" dirty="0"/>
              <a:t> op de </a:t>
            </a:r>
            <a:r>
              <a:rPr lang="en-US" sz="2800" dirty="0" err="1"/>
              <a:t>subgroep</a:t>
            </a:r>
            <a:r>
              <a:rPr lang="en-US" sz="2800" dirty="0"/>
              <a:t> </a:t>
            </a:r>
            <a:r>
              <a:rPr lang="en-US" sz="2800" dirty="0" err="1"/>
              <a:t>waarover</a:t>
            </a:r>
            <a:r>
              <a:rPr lang="en-US" sz="2800" dirty="0"/>
              <a:t> </a:t>
            </a:r>
            <a:r>
              <a:rPr lang="en-US" sz="2800" dirty="0" err="1"/>
              <a:t>discussie</a:t>
            </a:r>
            <a:r>
              <a:rPr lang="en-US" sz="2800" dirty="0"/>
              <a:t> is</a:t>
            </a:r>
          </a:p>
          <a:p>
            <a:pPr marL="457200" indent="-457200" algn="l">
              <a:buFont typeface="Arial" panose="020B0604020202020204" pitchFamily="34" charset="0"/>
              <a:buChar char="•"/>
            </a:pPr>
            <a:r>
              <a:rPr lang="en-US" sz="2800" dirty="0"/>
              <a:t>Start begin 2018</a:t>
            </a:r>
          </a:p>
          <a:p>
            <a:pPr marL="457200" indent="-457200" algn="l">
              <a:buFont typeface="Arial" panose="020B0604020202020204" pitchFamily="34" charset="0"/>
              <a:buChar char="•"/>
            </a:pPr>
            <a:r>
              <a:rPr lang="en-US" sz="2800" dirty="0" err="1"/>
              <a:t>Ook</a:t>
            </a:r>
            <a:r>
              <a:rPr lang="en-US" sz="2800" dirty="0"/>
              <a:t> in Amsterdam</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nl-NL" sz="2800" dirty="0"/>
          </a:p>
        </p:txBody>
      </p:sp>
    </p:spTree>
    <p:extLst>
      <p:ext uri="{BB962C8B-B14F-4D97-AF65-F5344CB8AC3E}">
        <p14:creationId xmlns:p14="http://schemas.microsoft.com/office/powerpoint/2010/main" val="34098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4"/>
          <p:cNvSpPr>
            <a:spLocks noGrp="1" noChangeArrowheads="1"/>
          </p:cNvSpPr>
          <p:nvPr>
            <p:ph type="title"/>
          </p:nvPr>
        </p:nvSpPr>
        <p:spPr>
          <a:xfrm>
            <a:off x="914400" y="188913"/>
            <a:ext cx="10363200" cy="1143000"/>
          </a:xfrm>
        </p:spPr>
        <p:txBody>
          <a:bodyPr/>
          <a:lstStyle/>
          <a:p>
            <a:pPr eaLnBrk="1" hangingPunct="1"/>
            <a:r>
              <a:rPr lang="en-US" altLang="nl-NL" sz="3200" dirty="0" err="1">
                <a:latin typeface="+mn-lt"/>
              </a:rPr>
              <a:t>Atriumfibrilleren</a:t>
            </a:r>
            <a:r>
              <a:rPr lang="en-US" altLang="nl-NL" sz="3200" dirty="0">
                <a:latin typeface="+mn-lt"/>
              </a:rPr>
              <a:t> in </a:t>
            </a:r>
            <a:r>
              <a:rPr lang="en-US" altLang="nl-NL" sz="3200" dirty="0" err="1">
                <a:latin typeface="+mn-lt"/>
              </a:rPr>
              <a:t>dagelijkse</a:t>
            </a:r>
            <a:r>
              <a:rPr lang="en-US" altLang="nl-NL" sz="3200" dirty="0">
                <a:latin typeface="+mn-lt"/>
              </a:rPr>
              <a:t> </a:t>
            </a:r>
            <a:r>
              <a:rPr lang="en-US" altLang="nl-NL" sz="3200" dirty="0" err="1">
                <a:latin typeface="+mn-lt"/>
              </a:rPr>
              <a:t>praktijk</a:t>
            </a:r>
            <a:r>
              <a:rPr lang="en-US" altLang="nl-NL" sz="3200" dirty="0">
                <a:latin typeface="+mn-lt"/>
              </a:rPr>
              <a:t/>
            </a:r>
            <a:br>
              <a:rPr lang="en-US" altLang="nl-NL" sz="3200" dirty="0">
                <a:latin typeface="+mn-lt"/>
              </a:rPr>
            </a:br>
            <a:r>
              <a:rPr lang="en-US" altLang="nl-NL" sz="2800" dirty="0" err="1">
                <a:latin typeface="+mn-lt"/>
              </a:rPr>
              <a:t>Persisterend</a:t>
            </a:r>
            <a:r>
              <a:rPr lang="en-US" altLang="nl-NL" sz="2800" dirty="0">
                <a:latin typeface="+mn-lt"/>
              </a:rPr>
              <a:t> </a:t>
            </a:r>
            <a:r>
              <a:rPr lang="en-US" altLang="nl-NL" sz="2800" dirty="0" err="1">
                <a:latin typeface="+mn-lt"/>
              </a:rPr>
              <a:t>onderbehandeling</a:t>
            </a:r>
            <a:r>
              <a:rPr lang="en-US" altLang="nl-NL" sz="2800" dirty="0">
                <a:latin typeface="+mn-lt"/>
              </a:rPr>
              <a:t> met </a:t>
            </a:r>
            <a:r>
              <a:rPr lang="en-US" altLang="nl-NL" sz="2800" dirty="0" err="1">
                <a:latin typeface="+mn-lt"/>
              </a:rPr>
              <a:t>aspirine</a:t>
            </a:r>
            <a:r>
              <a:rPr lang="en-US" altLang="nl-NL" sz="2800" dirty="0">
                <a:latin typeface="+mn-lt"/>
              </a:rPr>
              <a:t> of </a:t>
            </a:r>
            <a:r>
              <a:rPr lang="en-US" altLang="nl-NL" sz="2800" dirty="0" err="1">
                <a:latin typeface="+mn-lt"/>
              </a:rPr>
              <a:t>geen</a:t>
            </a:r>
            <a:r>
              <a:rPr lang="en-US" altLang="nl-NL" sz="2800" dirty="0">
                <a:latin typeface="+mn-lt"/>
              </a:rPr>
              <a:t> </a:t>
            </a:r>
            <a:r>
              <a:rPr lang="en-US" altLang="nl-NL" sz="2800" dirty="0" err="1">
                <a:latin typeface="+mn-lt"/>
              </a:rPr>
              <a:t>antistolling</a:t>
            </a:r>
            <a:endParaRPr lang="en-US" altLang="nl-NL" sz="3200" dirty="0">
              <a:latin typeface="+mn-lt"/>
            </a:endParaRPr>
          </a:p>
        </p:txBody>
      </p:sp>
      <p:graphicFrame>
        <p:nvGraphicFramePr>
          <p:cNvPr id="1028" name="Object 8"/>
          <p:cNvGraphicFramePr>
            <a:graphicFrameLocks noGrp="1" noChangeAspect="1"/>
          </p:cNvGraphicFramePr>
          <p:nvPr>
            <p:ph sz="quarter" idx="4294967295"/>
            <p:extLst/>
          </p:nvPr>
        </p:nvGraphicFramePr>
        <p:xfrm>
          <a:off x="1487488" y="3953956"/>
          <a:ext cx="2884488" cy="1270000"/>
        </p:xfrm>
        <a:graphic>
          <a:graphicData uri="http://schemas.openxmlformats.org/presentationml/2006/ole">
            <mc:AlternateContent xmlns:mc="http://schemas.openxmlformats.org/markup-compatibility/2006">
              <mc:Choice xmlns:v="urn:schemas-microsoft-com:vml" Requires="v">
                <p:oleObj spid="_x0000_s1038" r:id="rId4" imgW="3249450" imgH="1268078" progId="Excel.Sheet.8">
                  <p:embed/>
                </p:oleObj>
              </mc:Choice>
              <mc:Fallback>
                <p:oleObj r:id="rId4" imgW="3249450" imgH="1268078" progId="Excel.Sheet.8">
                  <p:embed/>
                  <p:pic>
                    <p:nvPicPr>
                      <p:cNvPr id="1028"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3953956"/>
                        <a:ext cx="2884488" cy="1270000"/>
                      </a:xfrm>
                      <a:prstGeom prst="rect">
                        <a:avLst/>
                      </a:prstGeom>
                    </p:spPr>
                  </p:pic>
                </p:oleObj>
              </mc:Fallback>
            </mc:AlternateContent>
          </a:graphicData>
        </a:graphic>
      </p:graphicFrame>
      <p:sp>
        <p:nvSpPr>
          <p:cNvPr id="1031" name="Text Box 11"/>
          <p:cNvSpPr txBox="1">
            <a:spLocks noChangeArrowheads="1"/>
          </p:cNvSpPr>
          <p:nvPr/>
        </p:nvSpPr>
        <p:spPr bwMode="auto">
          <a:xfrm>
            <a:off x="2375819" y="5217248"/>
            <a:ext cx="4360043" cy="83099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bg1"/>
                </a:solidFill>
                <a:latin typeface="Arial" panose="020B0604020202020204" pitchFamily="34" charset="0"/>
                <a:ea typeface="MS PGothic" panose="020B0600070205080204" pitchFamily="34" charset="-128"/>
              </a:defRPr>
            </a:lvl1pPr>
            <a:lvl2pPr marL="742950" indent="-285750" eaLnBrk="0" hangingPunct="0">
              <a:defRPr>
                <a:solidFill>
                  <a:schemeClr val="bg1"/>
                </a:solidFill>
                <a:latin typeface="Arial" panose="020B0604020202020204" pitchFamily="34" charset="0"/>
                <a:ea typeface="MS PGothic" panose="020B0600070205080204" pitchFamily="34" charset="-128"/>
              </a:defRPr>
            </a:lvl2pPr>
            <a:lvl3pPr marL="1143000" indent="-228600" eaLnBrk="0" hangingPunct="0">
              <a:defRPr>
                <a:solidFill>
                  <a:schemeClr val="bg1"/>
                </a:solidFill>
                <a:latin typeface="Arial" panose="020B0604020202020204" pitchFamily="34" charset="0"/>
                <a:ea typeface="MS PGothic" panose="020B0600070205080204" pitchFamily="34" charset="-128"/>
              </a:defRPr>
            </a:lvl3pPr>
            <a:lvl4pPr marL="1600200" indent="-228600" eaLnBrk="0" hangingPunct="0">
              <a:defRPr>
                <a:solidFill>
                  <a:schemeClr val="bg1"/>
                </a:solidFill>
                <a:latin typeface="Arial" panose="020B0604020202020204" pitchFamily="34" charset="0"/>
                <a:ea typeface="MS PGothic" panose="020B0600070205080204" pitchFamily="34" charset="-128"/>
              </a:defRPr>
            </a:lvl4pPr>
            <a:lvl5pPr marL="2057400" indent="-228600" eaLnBrk="0" hangingPunct="0">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9pPr>
          </a:lstStyle>
          <a:p>
            <a:pPr algn="l" eaLnBrk="1" hangingPunct="1"/>
            <a:r>
              <a:rPr lang="en-US" altLang="nl-NL" sz="1800" dirty="0">
                <a:solidFill>
                  <a:schemeClr val="tx1"/>
                </a:solidFill>
                <a:latin typeface="+mn-lt"/>
              </a:rPr>
              <a:t>n = 5,333</a:t>
            </a:r>
          </a:p>
          <a:p>
            <a:pPr algn="l" eaLnBrk="1" hangingPunct="1"/>
            <a:r>
              <a:rPr lang="en-US" altLang="nl-NL" sz="1800" dirty="0" err="1">
                <a:solidFill>
                  <a:schemeClr val="tx1"/>
                </a:solidFill>
                <a:latin typeface="+mn-lt"/>
              </a:rPr>
              <a:t>EuroHeart</a:t>
            </a:r>
            <a:r>
              <a:rPr lang="en-US" altLang="nl-NL" sz="1800" dirty="0">
                <a:solidFill>
                  <a:schemeClr val="tx1"/>
                </a:solidFill>
                <a:latin typeface="+mn-lt"/>
              </a:rPr>
              <a:t> survey (</a:t>
            </a:r>
            <a:r>
              <a:rPr lang="en-US" altLang="nl-NL" sz="1800" dirty="0" err="1">
                <a:solidFill>
                  <a:schemeClr val="tx1"/>
                </a:solidFill>
                <a:latin typeface="+mn-lt"/>
              </a:rPr>
              <a:t>w.o</a:t>
            </a:r>
            <a:r>
              <a:rPr lang="en-US" altLang="nl-NL" sz="1800" dirty="0">
                <a:solidFill>
                  <a:schemeClr val="tx1"/>
                </a:solidFill>
                <a:latin typeface="+mn-lt"/>
              </a:rPr>
              <a:t>. Nederland)</a:t>
            </a:r>
          </a:p>
          <a:p>
            <a:pPr algn="l" eaLnBrk="1" hangingPunct="1"/>
            <a:r>
              <a:rPr lang="en-US" altLang="nl-NL" sz="1800" dirty="0" err="1">
                <a:solidFill>
                  <a:schemeClr val="tx1"/>
                </a:solidFill>
                <a:latin typeface="+mn-lt"/>
              </a:rPr>
              <a:t>Nieuwlaat</a:t>
            </a:r>
            <a:r>
              <a:rPr lang="en-US" altLang="nl-NL" sz="1800" dirty="0">
                <a:solidFill>
                  <a:schemeClr val="tx1"/>
                </a:solidFill>
                <a:latin typeface="+mn-lt"/>
              </a:rPr>
              <a:t> R, et al. </a:t>
            </a:r>
            <a:r>
              <a:rPr lang="en-US" altLang="nl-NL" sz="1800" i="1" dirty="0" err="1">
                <a:solidFill>
                  <a:schemeClr val="tx1"/>
                </a:solidFill>
                <a:latin typeface="+mn-lt"/>
              </a:rPr>
              <a:t>Eur</a:t>
            </a:r>
            <a:r>
              <a:rPr lang="en-US" altLang="nl-NL" sz="1800" i="1" dirty="0">
                <a:solidFill>
                  <a:schemeClr val="tx1"/>
                </a:solidFill>
                <a:latin typeface="+mn-lt"/>
              </a:rPr>
              <a:t> Heart J</a:t>
            </a:r>
            <a:r>
              <a:rPr lang="en-US" altLang="nl-NL" sz="1800" dirty="0">
                <a:solidFill>
                  <a:schemeClr val="tx1"/>
                </a:solidFill>
                <a:latin typeface="+mn-lt"/>
              </a:rPr>
              <a:t> 2005; 26:2422</a:t>
            </a:r>
          </a:p>
        </p:txBody>
      </p:sp>
      <p:sp>
        <p:nvSpPr>
          <p:cNvPr id="327693" name="Rectangle 13"/>
          <p:cNvSpPr>
            <a:spLocks noChangeArrowheads="1"/>
          </p:cNvSpPr>
          <p:nvPr/>
        </p:nvSpPr>
        <p:spPr bwMode="auto">
          <a:xfrm>
            <a:off x="1705595" y="3175262"/>
            <a:ext cx="271463" cy="274638"/>
          </a:xfrm>
          <a:prstGeom prst="rect">
            <a:avLst/>
          </a:prstGeom>
          <a:solidFill>
            <a:srgbClr val="FF9999"/>
          </a:solidFill>
          <a:ln w="12700" algn="ctr">
            <a:solidFill>
              <a:srgbClr val="4D4D4D"/>
            </a:solidFill>
            <a:miter lim="800000"/>
            <a:headEnd/>
            <a:tailEnd/>
          </a:ln>
          <a:effectLst/>
        </p:spPr>
        <p:txBody>
          <a:bodyPr wrap="none" lIns="0" tIns="0" rIns="0" bIns="0" anchor="ctr"/>
          <a:lstStyle/>
          <a:p>
            <a:pPr algn="ctr">
              <a:defRPr/>
            </a:pPr>
            <a:endParaRPr lang="en-GB" b="1">
              <a:solidFill>
                <a:schemeClr val="tx1"/>
              </a:solidFill>
              <a:effectLst>
                <a:outerShdw blurRad="38100" dist="38100" dir="2700000" algn="tl">
                  <a:srgbClr val="000000"/>
                </a:outerShdw>
              </a:effectLst>
              <a:latin typeface="+mn-lt"/>
              <a:ea typeface="ＭＳ Ｐゴシック" pitchFamily="34" charset="-128"/>
            </a:endParaRPr>
          </a:p>
        </p:txBody>
      </p:sp>
      <p:sp>
        <p:nvSpPr>
          <p:cNvPr id="327694" name="Rectangle 14"/>
          <p:cNvSpPr>
            <a:spLocks noChangeArrowheads="1"/>
          </p:cNvSpPr>
          <p:nvPr/>
        </p:nvSpPr>
        <p:spPr bwMode="auto">
          <a:xfrm>
            <a:off x="1708770" y="2781562"/>
            <a:ext cx="269875" cy="274638"/>
          </a:xfrm>
          <a:prstGeom prst="rect">
            <a:avLst/>
          </a:prstGeom>
          <a:solidFill>
            <a:schemeClr val="accent1"/>
          </a:solidFill>
          <a:ln w="12700" algn="ctr">
            <a:solidFill>
              <a:srgbClr val="4D4D4D"/>
            </a:solidFill>
            <a:miter lim="800000"/>
            <a:headEnd/>
            <a:tailEnd/>
          </a:ln>
          <a:effectLst/>
        </p:spPr>
        <p:txBody>
          <a:bodyPr wrap="none" lIns="0" tIns="0" rIns="0" bIns="0" anchor="ctr"/>
          <a:lstStyle/>
          <a:p>
            <a:pPr algn="ctr">
              <a:defRPr/>
            </a:pPr>
            <a:endParaRPr lang="en-GB" b="1">
              <a:solidFill>
                <a:schemeClr val="tx1"/>
              </a:solidFill>
              <a:effectLst>
                <a:outerShdw blurRad="38100" dist="38100" dir="2700000" algn="tl">
                  <a:srgbClr val="000000"/>
                </a:outerShdw>
              </a:effectLst>
              <a:latin typeface="+mn-lt"/>
              <a:ea typeface="ＭＳ Ｐゴシック" pitchFamily="34" charset="-128"/>
            </a:endParaRPr>
          </a:p>
        </p:txBody>
      </p:sp>
      <p:sp>
        <p:nvSpPr>
          <p:cNvPr id="1035" name="Text Box 15"/>
          <p:cNvSpPr txBox="1">
            <a:spLocks noChangeArrowheads="1"/>
          </p:cNvSpPr>
          <p:nvPr/>
        </p:nvSpPr>
        <p:spPr bwMode="auto">
          <a:xfrm>
            <a:off x="2178587" y="3153038"/>
            <a:ext cx="2377254" cy="27699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bg1"/>
                </a:solidFill>
                <a:latin typeface="Arial" panose="020B0604020202020204" pitchFamily="34" charset="0"/>
                <a:ea typeface="MS PGothic" panose="020B0600070205080204" pitchFamily="34" charset="-128"/>
              </a:defRPr>
            </a:lvl1pPr>
            <a:lvl2pPr marL="742950" indent="-285750" eaLnBrk="0" hangingPunct="0">
              <a:defRPr>
                <a:solidFill>
                  <a:schemeClr val="bg1"/>
                </a:solidFill>
                <a:latin typeface="Arial" panose="020B0604020202020204" pitchFamily="34" charset="0"/>
                <a:ea typeface="MS PGothic" panose="020B0600070205080204" pitchFamily="34" charset="-128"/>
              </a:defRPr>
            </a:lvl2pPr>
            <a:lvl3pPr marL="1143000" indent="-228600" eaLnBrk="0" hangingPunct="0">
              <a:defRPr>
                <a:solidFill>
                  <a:schemeClr val="bg1"/>
                </a:solidFill>
                <a:latin typeface="Arial" panose="020B0604020202020204" pitchFamily="34" charset="0"/>
                <a:ea typeface="MS PGothic" panose="020B0600070205080204" pitchFamily="34" charset="-128"/>
              </a:defRPr>
            </a:lvl3pPr>
            <a:lvl4pPr marL="1600200" indent="-228600" eaLnBrk="0" hangingPunct="0">
              <a:defRPr>
                <a:solidFill>
                  <a:schemeClr val="bg1"/>
                </a:solidFill>
                <a:latin typeface="Arial" panose="020B0604020202020204" pitchFamily="34" charset="0"/>
                <a:ea typeface="MS PGothic" panose="020B0600070205080204" pitchFamily="34" charset="-128"/>
              </a:defRPr>
            </a:lvl4pPr>
            <a:lvl5pPr marL="2057400" indent="-228600" eaLnBrk="0" hangingPunct="0">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9pPr>
          </a:lstStyle>
          <a:p>
            <a:pPr eaLnBrk="1" hangingPunct="1"/>
            <a:r>
              <a:rPr lang="en-US" altLang="nl-NL" sz="1800" dirty="0" err="1">
                <a:solidFill>
                  <a:schemeClr val="tx1"/>
                </a:solidFill>
                <a:latin typeface="+mn-lt"/>
              </a:rPr>
              <a:t>Vitamine</a:t>
            </a:r>
            <a:r>
              <a:rPr lang="en-US" altLang="nl-NL" sz="1800" dirty="0">
                <a:solidFill>
                  <a:schemeClr val="tx1"/>
                </a:solidFill>
                <a:latin typeface="+mn-lt"/>
              </a:rPr>
              <a:t> K </a:t>
            </a:r>
            <a:r>
              <a:rPr lang="en-US" altLang="nl-NL" sz="1800" dirty="0" err="1">
                <a:solidFill>
                  <a:schemeClr val="tx1"/>
                </a:solidFill>
                <a:latin typeface="+mn-lt"/>
              </a:rPr>
              <a:t>antagonisten</a:t>
            </a:r>
            <a:endParaRPr lang="en-US" altLang="nl-NL" sz="1800" dirty="0">
              <a:solidFill>
                <a:schemeClr val="tx1"/>
              </a:solidFill>
              <a:latin typeface="+mn-lt"/>
            </a:endParaRPr>
          </a:p>
        </p:txBody>
      </p:sp>
      <p:sp>
        <p:nvSpPr>
          <p:cNvPr id="1036" name="Text Box 16"/>
          <p:cNvSpPr txBox="1">
            <a:spLocks noChangeArrowheads="1"/>
          </p:cNvSpPr>
          <p:nvPr/>
        </p:nvSpPr>
        <p:spPr bwMode="auto">
          <a:xfrm>
            <a:off x="2137642" y="2780928"/>
            <a:ext cx="2628412" cy="27699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bg1"/>
                </a:solidFill>
                <a:latin typeface="Arial" panose="020B0604020202020204" pitchFamily="34" charset="0"/>
                <a:ea typeface="MS PGothic" panose="020B0600070205080204" pitchFamily="34" charset="-128"/>
              </a:defRPr>
            </a:lvl1pPr>
            <a:lvl2pPr marL="742950" indent="-285750" eaLnBrk="0" hangingPunct="0">
              <a:defRPr>
                <a:solidFill>
                  <a:schemeClr val="bg1"/>
                </a:solidFill>
                <a:latin typeface="Arial" panose="020B0604020202020204" pitchFamily="34" charset="0"/>
                <a:ea typeface="MS PGothic" panose="020B0600070205080204" pitchFamily="34" charset="-128"/>
              </a:defRPr>
            </a:lvl2pPr>
            <a:lvl3pPr marL="1143000" indent="-228600" eaLnBrk="0" hangingPunct="0">
              <a:defRPr>
                <a:solidFill>
                  <a:schemeClr val="bg1"/>
                </a:solidFill>
                <a:latin typeface="Arial" panose="020B0604020202020204" pitchFamily="34" charset="0"/>
                <a:ea typeface="MS PGothic" panose="020B0600070205080204" pitchFamily="34" charset="-128"/>
              </a:defRPr>
            </a:lvl3pPr>
            <a:lvl4pPr marL="1600200" indent="-228600" eaLnBrk="0" hangingPunct="0">
              <a:defRPr>
                <a:solidFill>
                  <a:schemeClr val="bg1"/>
                </a:solidFill>
                <a:latin typeface="Arial" panose="020B0604020202020204" pitchFamily="34" charset="0"/>
                <a:ea typeface="MS PGothic" panose="020B0600070205080204" pitchFamily="34" charset="-128"/>
              </a:defRPr>
            </a:lvl4pPr>
            <a:lvl5pPr marL="2057400" indent="-228600" eaLnBrk="0" hangingPunct="0">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9pPr>
          </a:lstStyle>
          <a:p>
            <a:pPr eaLnBrk="1" hangingPunct="1"/>
            <a:r>
              <a:rPr lang="en-US" altLang="nl-NL" sz="1800" dirty="0" err="1">
                <a:solidFill>
                  <a:schemeClr val="tx1"/>
                </a:solidFill>
                <a:latin typeface="+mn-lt"/>
              </a:rPr>
              <a:t>Geen</a:t>
            </a:r>
            <a:r>
              <a:rPr lang="en-US" altLang="nl-NL" sz="1800" dirty="0">
                <a:solidFill>
                  <a:schemeClr val="tx1"/>
                </a:solidFill>
                <a:latin typeface="+mn-lt"/>
              </a:rPr>
              <a:t> </a:t>
            </a:r>
            <a:r>
              <a:rPr lang="en-US" altLang="nl-NL" sz="1800" dirty="0" err="1">
                <a:solidFill>
                  <a:schemeClr val="tx1"/>
                </a:solidFill>
                <a:latin typeface="+mn-lt"/>
              </a:rPr>
              <a:t>antistolling</a:t>
            </a:r>
            <a:r>
              <a:rPr lang="en-US" altLang="nl-NL" sz="1800" dirty="0">
                <a:solidFill>
                  <a:schemeClr val="tx1"/>
                </a:solidFill>
                <a:latin typeface="+mn-lt"/>
              </a:rPr>
              <a:t> of </a:t>
            </a:r>
            <a:r>
              <a:rPr lang="en-US" altLang="nl-NL" sz="1800" dirty="0" err="1">
                <a:solidFill>
                  <a:schemeClr val="tx1"/>
                </a:solidFill>
                <a:latin typeface="+mn-lt"/>
              </a:rPr>
              <a:t>aspirine</a:t>
            </a:r>
            <a:endParaRPr lang="en-US" altLang="nl-NL" sz="1800" dirty="0">
              <a:solidFill>
                <a:schemeClr val="tx1"/>
              </a:solidFill>
              <a:latin typeface="+mn-lt"/>
            </a:endParaRPr>
          </a:p>
        </p:txBody>
      </p:sp>
      <p:pic>
        <p:nvPicPr>
          <p:cNvPr id="3" name="Picture 2">
            <a:extLst>
              <a:ext uri="{FF2B5EF4-FFF2-40B4-BE49-F238E27FC236}">
                <a16:creationId xmlns:a16="http://schemas.microsoft.com/office/drawing/2014/main" id="{9ADC0CE1-31D2-46E6-BEF5-BB535FF54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8168" y="2924944"/>
            <a:ext cx="3744416" cy="3580519"/>
          </a:xfrm>
          <a:prstGeom prst="rect">
            <a:avLst/>
          </a:prstGeom>
        </p:spPr>
      </p:pic>
      <p:sp>
        <p:nvSpPr>
          <p:cNvPr id="4" name="TextBox 3">
            <a:extLst>
              <a:ext uri="{FF2B5EF4-FFF2-40B4-BE49-F238E27FC236}">
                <a16:creationId xmlns:a16="http://schemas.microsoft.com/office/drawing/2014/main" id="{5D8C9CE7-8AE8-4B99-8B88-05F04BAC57DD}"/>
              </a:ext>
            </a:extLst>
          </p:cNvPr>
          <p:cNvSpPr txBox="1"/>
          <p:nvPr/>
        </p:nvSpPr>
        <p:spPr>
          <a:xfrm>
            <a:off x="7968208" y="1836041"/>
            <a:ext cx="1976823" cy="584775"/>
          </a:xfrm>
          <a:prstGeom prst="rect">
            <a:avLst/>
          </a:prstGeom>
          <a:noFill/>
        </p:spPr>
        <p:txBody>
          <a:bodyPr wrap="none" rtlCol="0">
            <a:spAutoFit/>
          </a:bodyPr>
          <a:lstStyle/>
          <a:p>
            <a:r>
              <a:rPr lang="en-US" sz="3200" dirty="0"/>
              <a:t>2011-2013</a:t>
            </a:r>
            <a:endParaRPr lang="nl-NL" sz="3200" dirty="0"/>
          </a:p>
        </p:txBody>
      </p:sp>
      <p:sp>
        <p:nvSpPr>
          <p:cNvPr id="16" name="TextBox 15">
            <a:extLst>
              <a:ext uri="{FF2B5EF4-FFF2-40B4-BE49-F238E27FC236}">
                <a16:creationId xmlns:a16="http://schemas.microsoft.com/office/drawing/2014/main" id="{25BAE5B8-CD16-4606-BED2-F02D1503BA80}"/>
              </a:ext>
            </a:extLst>
          </p:cNvPr>
          <p:cNvSpPr txBox="1"/>
          <p:nvPr/>
        </p:nvSpPr>
        <p:spPr>
          <a:xfrm>
            <a:off x="2463437" y="1838940"/>
            <a:ext cx="1976823" cy="584775"/>
          </a:xfrm>
          <a:prstGeom prst="rect">
            <a:avLst/>
          </a:prstGeom>
          <a:noFill/>
        </p:spPr>
        <p:txBody>
          <a:bodyPr wrap="none" rtlCol="0">
            <a:spAutoFit/>
          </a:bodyPr>
          <a:lstStyle/>
          <a:p>
            <a:r>
              <a:rPr lang="en-US" sz="3200" dirty="0"/>
              <a:t>2003-2005</a:t>
            </a:r>
            <a:endParaRPr lang="nl-NL" sz="3200" dirty="0"/>
          </a:p>
        </p:txBody>
      </p:sp>
    </p:spTree>
    <p:extLst>
      <p:ext uri="{BB962C8B-B14F-4D97-AF65-F5344CB8AC3E}">
        <p14:creationId xmlns:p14="http://schemas.microsoft.com/office/powerpoint/2010/main" val="4464735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Aspirine voor atriumfibrilleren</a:t>
            </a:r>
          </a:p>
        </p:txBody>
      </p:sp>
      <p:sp>
        <p:nvSpPr>
          <p:cNvPr id="3" name="Content Placeholder 2"/>
          <p:cNvSpPr>
            <a:spLocks noGrp="1"/>
          </p:cNvSpPr>
          <p:nvPr>
            <p:ph idx="1"/>
          </p:nvPr>
        </p:nvSpPr>
        <p:spPr/>
        <p:txBody>
          <a:bodyPr/>
          <a:lstStyle/>
          <a:p>
            <a:r>
              <a:rPr lang="en-US" sz="2400" dirty="0" err="1"/>
              <a:t>Vaak</a:t>
            </a:r>
            <a:r>
              <a:rPr lang="en-US" sz="2400" dirty="0"/>
              <a:t> </a:t>
            </a:r>
            <a:r>
              <a:rPr lang="en-US" sz="2400" dirty="0" err="1"/>
              <a:t>gekozen</a:t>
            </a:r>
            <a:r>
              <a:rPr lang="en-US" sz="2400" dirty="0"/>
              <a:t> </a:t>
            </a:r>
            <a:r>
              <a:rPr lang="en-US" sz="2400" dirty="0" err="1"/>
              <a:t>bij</a:t>
            </a:r>
            <a:r>
              <a:rPr lang="en-US" sz="2400" dirty="0"/>
              <a:t> </a:t>
            </a:r>
            <a:r>
              <a:rPr lang="en-US" sz="2400" dirty="0" err="1"/>
              <a:t>broze</a:t>
            </a:r>
            <a:r>
              <a:rPr lang="en-US" sz="2400" dirty="0"/>
              <a:t>/</a:t>
            </a:r>
            <a:r>
              <a:rPr lang="en-US" sz="2400" dirty="0" err="1"/>
              <a:t>oude</a:t>
            </a:r>
            <a:r>
              <a:rPr lang="en-US" sz="2400" dirty="0"/>
              <a:t> </a:t>
            </a:r>
            <a:r>
              <a:rPr lang="en-US" sz="2400" dirty="0" err="1"/>
              <a:t>mensen</a:t>
            </a:r>
            <a:r>
              <a:rPr lang="en-US" sz="2400" dirty="0"/>
              <a:t> </a:t>
            </a:r>
            <a:r>
              <a:rPr lang="en-US" sz="2400" dirty="0" err="1"/>
              <a:t>voor</a:t>
            </a:r>
            <a:r>
              <a:rPr lang="en-US" sz="2400" dirty="0"/>
              <a:t> </a:t>
            </a:r>
            <a:r>
              <a:rPr lang="en-US" sz="2400" dirty="0" err="1"/>
              <a:t>wie</a:t>
            </a:r>
            <a:r>
              <a:rPr lang="en-US" sz="2400" dirty="0"/>
              <a:t> </a:t>
            </a:r>
            <a:r>
              <a:rPr lang="en-US" sz="2400" dirty="0" err="1"/>
              <a:t>antistolling</a:t>
            </a:r>
            <a:r>
              <a:rPr lang="en-US" sz="2400" dirty="0"/>
              <a:t> </a:t>
            </a:r>
            <a:r>
              <a:rPr lang="en-US" sz="2400" dirty="0" err="1"/>
              <a:t>teveel</a:t>
            </a:r>
            <a:r>
              <a:rPr lang="en-US" sz="2400" dirty="0"/>
              <a:t> </a:t>
            </a:r>
            <a:r>
              <a:rPr lang="en-US" sz="2400" dirty="0" err="1"/>
              <a:t>risico’s</a:t>
            </a:r>
            <a:r>
              <a:rPr lang="en-US" sz="2400" dirty="0"/>
              <a:t> </a:t>
            </a:r>
            <a:r>
              <a:rPr lang="en-US" sz="2400" dirty="0" err="1"/>
              <a:t>zou</a:t>
            </a:r>
            <a:r>
              <a:rPr lang="en-US" sz="2400" dirty="0"/>
              <a:t> </a:t>
            </a:r>
            <a:r>
              <a:rPr lang="en-US" sz="2400" dirty="0" err="1"/>
              <a:t>hebben</a:t>
            </a:r>
            <a:endParaRPr lang="en-US" sz="2400" dirty="0"/>
          </a:p>
          <a:p>
            <a:endParaRPr lang="en-US" sz="2400" dirty="0"/>
          </a:p>
          <a:p>
            <a:r>
              <a:rPr lang="en-US" sz="2400" dirty="0" err="1"/>
              <a:t>Echter</a:t>
            </a:r>
            <a:r>
              <a:rPr lang="en-US" sz="2400" dirty="0"/>
              <a:t>:</a:t>
            </a:r>
          </a:p>
          <a:p>
            <a:pPr lvl="1"/>
            <a:r>
              <a:rPr lang="en-US" dirty="0" err="1"/>
              <a:t>Veel</a:t>
            </a:r>
            <a:r>
              <a:rPr lang="en-US" dirty="0"/>
              <a:t> minder </a:t>
            </a:r>
            <a:r>
              <a:rPr lang="en-US" dirty="0" err="1"/>
              <a:t>effectief</a:t>
            </a:r>
            <a:endParaRPr lang="en-US" dirty="0"/>
          </a:p>
          <a:p>
            <a:pPr lvl="1"/>
            <a:r>
              <a:rPr lang="en-US" dirty="0" err="1"/>
              <a:t>Relatieve</a:t>
            </a:r>
            <a:r>
              <a:rPr lang="en-US" dirty="0"/>
              <a:t> </a:t>
            </a:r>
            <a:r>
              <a:rPr lang="en-US" dirty="0" err="1"/>
              <a:t>risicoreductie</a:t>
            </a:r>
            <a:r>
              <a:rPr lang="en-US" dirty="0"/>
              <a:t>: 	</a:t>
            </a:r>
            <a:r>
              <a:rPr lang="en-US" dirty="0" err="1"/>
              <a:t>Aspirine</a:t>
            </a:r>
            <a:r>
              <a:rPr lang="en-US" dirty="0"/>
              <a:t> 20%		</a:t>
            </a:r>
            <a:r>
              <a:rPr lang="en-US" dirty="0" err="1"/>
              <a:t>Anticoagulantia</a:t>
            </a:r>
            <a:r>
              <a:rPr lang="en-US" dirty="0"/>
              <a:t> 67%</a:t>
            </a:r>
          </a:p>
          <a:p>
            <a:pPr lvl="1"/>
            <a:endParaRPr lang="en-US" sz="2000" dirty="0"/>
          </a:p>
          <a:p>
            <a:r>
              <a:rPr lang="en-US" sz="2400" dirty="0" err="1"/>
              <a:t>Bloedingsrisico</a:t>
            </a:r>
            <a:r>
              <a:rPr lang="en-US" sz="2400" dirty="0"/>
              <a:t> </a:t>
            </a:r>
            <a:r>
              <a:rPr lang="en-US" sz="2400" dirty="0" err="1"/>
              <a:t>aspirine</a:t>
            </a:r>
            <a:r>
              <a:rPr lang="en-US" sz="2400" dirty="0"/>
              <a:t> </a:t>
            </a:r>
            <a:r>
              <a:rPr lang="en-US" sz="2400" dirty="0" err="1"/>
              <a:t>i.p</a:t>
            </a:r>
            <a:r>
              <a:rPr lang="en-US" sz="2400" dirty="0"/>
              <a:t>. lager </a:t>
            </a:r>
            <a:r>
              <a:rPr lang="en-US" sz="2400" dirty="0" err="1"/>
              <a:t>dan</a:t>
            </a:r>
            <a:r>
              <a:rPr lang="en-US" sz="2400" dirty="0"/>
              <a:t> </a:t>
            </a:r>
            <a:r>
              <a:rPr lang="en-US" sz="2400" dirty="0" err="1"/>
              <a:t>anticoagulantia</a:t>
            </a:r>
            <a:endParaRPr lang="en-US" sz="2400" dirty="0"/>
          </a:p>
          <a:p>
            <a:pPr lvl="1"/>
            <a:r>
              <a:rPr lang="en-US" dirty="0"/>
              <a:t>Maar </a:t>
            </a:r>
            <a:r>
              <a:rPr lang="en-US" u="sng" dirty="0" err="1"/>
              <a:t>juist</a:t>
            </a:r>
            <a:r>
              <a:rPr lang="en-US" u="sng" dirty="0"/>
              <a:t> in </a:t>
            </a:r>
            <a:r>
              <a:rPr lang="en-US" u="sng" dirty="0" err="1"/>
              <a:t>oudere</a:t>
            </a:r>
            <a:r>
              <a:rPr lang="en-US" u="sng" dirty="0"/>
              <a:t> </a:t>
            </a:r>
            <a:r>
              <a:rPr lang="en-US" u="sng" dirty="0" err="1"/>
              <a:t>populatie</a:t>
            </a:r>
            <a:r>
              <a:rPr lang="en-US" dirty="0"/>
              <a:t> </a:t>
            </a:r>
            <a:r>
              <a:rPr lang="en-US" dirty="0" err="1"/>
              <a:t>weinig</a:t>
            </a:r>
            <a:r>
              <a:rPr lang="en-US" dirty="0"/>
              <a:t> </a:t>
            </a:r>
            <a:r>
              <a:rPr lang="en-US" dirty="0" err="1"/>
              <a:t>verschil</a:t>
            </a:r>
            <a:endParaRPr lang="en-US" dirty="0"/>
          </a:p>
          <a:p>
            <a:pPr lvl="1"/>
            <a:r>
              <a:rPr lang="en-US" dirty="0" err="1"/>
              <a:t>Engelse</a:t>
            </a:r>
            <a:r>
              <a:rPr lang="en-US" dirty="0"/>
              <a:t> BAFTA </a:t>
            </a:r>
            <a:r>
              <a:rPr lang="en-US" dirty="0" err="1"/>
              <a:t>studie</a:t>
            </a:r>
            <a:r>
              <a:rPr lang="en-US" dirty="0"/>
              <a:t> (≥ 75 </a:t>
            </a:r>
            <a:r>
              <a:rPr lang="en-US" dirty="0" err="1"/>
              <a:t>jr</a:t>
            </a:r>
            <a:r>
              <a:rPr lang="en-US" dirty="0"/>
              <a:t>, 973 </a:t>
            </a:r>
            <a:r>
              <a:rPr lang="en-US" dirty="0" err="1"/>
              <a:t>ptn</a:t>
            </a:r>
            <a:r>
              <a:rPr lang="en-US" dirty="0"/>
              <a:t>)</a:t>
            </a:r>
            <a:endParaRPr lang="nl-NL" dirty="0"/>
          </a:p>
          <a:p>
            <a:pPr lvl="1"/>
            <a:r>
              <a:rPr lang="nl-NL" dirty="0"/>
              <a:t>Ernstige bloedingen: 		Aspirine 1.6 % / </a:t>
            </a:r>
            <a:r>
              <a:rPr lang="nl-NL" dirty="0" err="1"/>
              <a:t>jr</a:t>
            </a:r>
            <a:r>
              <a:rPr lang="nl-NL" dirty="0"/>
              <a:t>	VKA 1.4% / </a:t>
            </a:r>
            <a:r>
              <a:rPr lang="nl-NL" dirty="0" err="1"/>
              <a:t>jr</a:t>
            </a:r>
            <a:endParaRPr lang="nl-NL" dirty="0"/>
          </a:p>
        </p:txBody>
      </p:sp>
      <p:sp>
        <p:nvSpPr>
          <p:cNvPr id="4" name="TextBox 3"/>
          <p:cNvSpPr txBox="1"/>
          <p:nvPr/>
        </p:nvSpPr>
        <p:spPr>
          <a:xfrm>
            <a:off x="407368" y="6309320"/>
            <a:ext cx="2133405" cy="400110"/>
          </a:xfrm>
          <a:prstGeom prst="rect">
            <a:avLst/>
          </a:prstGeom>
          <a:noFill/>
        </p:spPr>
        <p:txBody>
          <a:bodyPr wrap="none" rtlCol="0">
            <a:spAutoFit/>
          </a:bodyPr>
          <a:lstStyle/>
          <a:p>
            <a:r>
              <a:rPr lang="nl-NL" sz="2000" dirty="0"/>
              <a:t>Mant, Lancet 2007</a:t>
            </a:r>
          </a:p>
        </p:txBody>
      </p:sp>
      <p:sp>
        <p:nvSpPr>
          <p:cNvPr id="5" name="TextBox 4">
            <a:extLst>
              <a:ext uri="{FF2B5EF4-FFF2-40B4-BE49-F238E27FC236}">
                <a16:creationId xmlns:a16="http://schemas.microsoft.com/office/drawing/2014/main" id="{BDF8DDEC-8653-47A1-A05D-01BA14EE373A}"/>
              </a:ext>
            </a:extLst>
          </p:cNvPr>
          <p:cNvSpPr txBox="1"/>
          <p:nvPr/>
        </p:nvSpPr>
        <p:spPr>
          <a:xfrm>
            <a:off x="917822" y="2348880"/>
            <a:ext cx="10705431" cy="1815882"/>
          </a:xfrm>
          <a:prstGeom prst="rect">
            <a:avLst/>
          </a:prstGeom>
          <a:solidFill>
            <a:srgbClr val="FFFF99"/>
          </a:solidFill>
          <a:ln w="28575">
            <a:solidFill>
              <a:schemeClr val="tx1"/>
            </a:solidFill>
          </a:ln>
        </p:spPr>
        <p:txBody>
          <a:bodyPr wrap="none" rtlCol="0">
            <a:spAutoFit/>
          </a:bodyPr>
          <a:lstStyle/>
          <a:p>
            <a:pPr marL="457200" indent="-457200" algn="l">
              <a:buFont typeface="Arial" panose="020B0604020202020204" pitchFamily="34" charset="0"/>
              <a:buChar char="•"/>
            </a:pPr>
            <a:r>
              <a:rPr lang="en-US" sz="2800" dirty="0" err="1"/>
              <a:t>Anticoagulantia</a:t>
            </a:r>
            <a:r>
              <a:rPr lang="en-US" sz="2800" dirty="0"/>
              <a:t> </a:t>
            </a:r>
            <a:r>
              <a:rPr lang="en-US" sz="2800" dirty="0" err="1"/>
              <a:t>i.p</a:t>
            </a:r>
            <a:r>
              <a:rPr lang="en-US" sz="2800" dirty="0"/>
              <a:t>. </a:t>
            </a:r>
            <a:r>
              <a:rPr lang="en-US" sz="2800" dirty="0" err="1"/>
              <a:t>altijd</a:t>
            </a:r>
            <a:r>
              <a:rPr lang="en-US" sz="2800" dirty="0"/>
              <a:t> </a:t>
            </a:r>
            <a:r>
              <a:rPr lang="en-US" sz="2800" dirty="0" err="1"/>
              <a:t>voorkeur</a:t>
            </a:r>
            <a:r>
              <a:rPr lang="en-US" sz="2800" dirty="0"/>
              <a:t> </a:t>
            </a:r>
            <a:r>
              <a:rPr lang="en-US" sz="2800" dirty="0" err="1"/>
              <a:t>boven</a:t>
            </a:r>
            <a:r>
              <a:rPr lang="en-US" sz="2800" dirty="0"/>
              <a:t> </a:t>
            </a:r>
            <a:r>
              <a:rPr lang="en-US" sz="2800" dirty="0" err="1"/>
              <a:t>aspirine</a:t>
            </a:r>
            <a:r>
              <a:rPr lang="en-US" sz="2800" dirty="0"/>
              <a:t> </a:t>
            </a:r>
            <a:r>
              <a:rPr lang="en-US" sz="2800" dirty="0" err="1"/>
              <a:t>bij</a:t>
            </a:r>
            <a:r>
              <a:rPr lang="en-US" sz="2800" dirty="0"/>
              <a:t> </a:t>
            </a:r>
            <a:r>
              <a:rPr lang="en-US" sz="2800" dirty="0" err="1"/>
              <a:t>atriumfibrilleren</a:t>
            </a:r>
            <a:endParaRPr lang="en-US" sz="2800" dirty="0"/>
          </a:p>
          <a:p>
            <a:pPr marL="457200" indent="-457200" algn="l">
              <a:buFont typeface="Arial" panose="020B0604020202020204" pitchFamily="34" charset="0"/>
              <a:buChar char="•"/>
            </a:pPr>
            <a:r>
              <a:rPr lang="en-US" sz="2800" dirty="0" err="1"/>
              <a:t>Als</a:t>
            </a:r>
            <a:r>
              <a:rPr lang="en-US" sz="2800" dirty="0"/>
              <a:t> </a:t>
            </a:r>
            <a:r>
              <a:rPr lang="en-US" sz="2800" dirty="0" err="1"/>
              <a:t>bloedingsrisico</a:t>
            </a:r>
            <a:r>
              <a:rPr lang="en-US" sz="2800" dirty="0"/>
              <a:t> </a:t>
            </a:r>
            <a:r>
              <a:rPr lang="en-US" sz="2800" dirty="0" err="1"/>
              <a:t>écht</a:t>
            </a:r>
            <a:r>
              <a:rPr lang="en-US" sz="2800" dirty="0"/>
              <a:t> </a:t>
            </a:r>
            <a:r>
              <a:rPr lang="en-US" sz="2800" dirty="0" err="1"/>
              <a:t>te</a:t>
            </a:r>
            <a:r>
              <a:rPr lang="en-US" sz="2800" dirty="0"/>
              <a:t> </a:t>
            </a:r>
            <a:r>
              <a:rPr lang="en-US" sz="2800" dirty="0" err="1"/>
              <a:t>hoog</a:t>
            </a:r>
            <a:r>
              <a:rPr lang="en-US" sz="2800" dirty="0"/>
              <a:t> </a:t>
            </a:r>
            <a:r>
              <a:rPr lang="en-US" sz="2800" dirty="0" err="1"/>
              <a:t>voor</a:t>
            </a:r>
            <a:r>
              <a:rPr lang="en-US" sz="2800" dirty="0"/>
              <a:t> </a:t>
            </a:r>
            <a:r>
              <a:rPr lang="en-US" sz="2800" dirty="0" err="1"/>
              <a:t>anticoagulantia</a:t>
            </a:r>
            <a:r>
              <a:rPr lang="en-US" sz="2800" dirty="0"/>
              <a:t>, </a:t>
            </a:r>
            <a:r>
              <a:rPr lang="en-US" sz="2800" dirty="0" err="1"/>
              <a:t>overweeg</a:t>
            </a:r>
            <a:r>
              <a:rPr lang="en-US" sz="2800" dirty="0"/>
              <a:t> </a:t>
            </a:r>
            <a:r>
              <a:rPr lang="en-US" sz="2800" dirty="0" err="1"/>
              <a:t>dan</a:t>
            </a:r>
            <a:r>
              <a:rPr lang="en-US" sz="2800" dirty="0"/>
              <a:t/>
            </a:r>
            <a:br>
              <a:rPr lang="en-US" sz="2800" dirty="0"/>
            </a:br>
            <a:r>
              <a:rPr lang="en-US" sz="2800" dirty="0" err="1"/>
              <a:t>geen</a:t>
            </a:r>
            <a:r>
              <a:rPr lang="en-US" sz="2800" dirty="0"/>
              <a:t> </a:t>
            </a:r>
            <a:r>
              <a:rPr lang="en-US" sz="2800" dirty="0" err="1"/>
              <a:t>behandeling</a:t>
            </a:r>
            <a:r>
              <a:rPr lang="en-US" sz="2800" dirty="0"/>
              <a:t> in </a:t>
            </a:r>
            <a:r>
              <a:rPr lang="en-US" sz="2800" dirty="0" err="1"/>
              <a:t>plaats</a:t>
            </a:r>
            <a:r>
              <a:rPr lang="en-US" sz="2800" dirty="0"/>
              <a:t> van </a:t>
            </a:r>
            <a:r>
              <a:rPr lang="en-US" sz="2800" dirty="0" err="1"/>
              <a:t>aspirine</a:t>
            </a:r>
            <a:endParaRPr lang="en-US" sz="2800" dirty="0"/>
          </a:p>
          <a:p>
            <a:pPr marL="457200" indent="-457200" algn="l">
              <a:buFont typeface="Arial" panose="020B0604020202020204" pitchFamily="34" charset="0"/>
              <a:buChar char="•"/>
            </a:pPr>
            <a:endParaRPr lang="nl-NL" sz="2800" dirty="0"/>
          </a:p>
        </p:txBody>
      </p:sp>
    </p:spTree>
    <p:extLst>
      <p:ext uri="{BB962C8B-B14F-4D97-AF65-F5344CB8AC3E}">
        <p14:creationId xmlns:p14="http://schemas.microsoft.com/office/powerpoint/2010/main" val="126962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4870-8260-4EDD-A968-BAA471AF7E1B}"/>
              </a:ext>
            </a:extLst>
          </p:cNvPr>
          <p:cNvSpPr>
            <a:spLocks noGrp="1"/>
          </p:cNvSpPr>
          <p:nvPr>
            <p:ph type="title"/>
          </p:nvPr>
        </p:nvSpPr>
        <p:spPr/>
        <p:txBody>
          <a:bodyPr/>
          <a:lstStyle/>
          <a:p>
            <a:r>
              <a:rPr lang="en-US" dirty="0" err="1"/>
              <a:t>Anticoagulantia</a:t>
            </a:r>
            <a:r>
              <a:rPr lang="en-US" dirty="0"/>
              <a:t> in Nederland</a:t>
            </a:r>
            <a:endParaRPr lang="nl-NL" dirty="0"/>
          </a:p>
        </p:txBody>
      </p:sp>
      <p:sp>
        <p:nvSpPr>
          <p:cNvPr id="5" name="TextBox 4">
            <a:extLst>
              <a:ext uri="{FF2B5EF4-FFF2-40B4-BE49-F238E27FC236}">
                <a16:creationId xmlns:a16="http://schemas.microsoft.com/office/drawing/2014/main" id="{26389616-A392-4AC2-89F6-17B5B83A2494}"/>
              </a:ext>
            </a:extLst>
          </p:cNvPr>
          <p:cNvSpPr txBox="1"/>
          <p:nvPr/>
        </p:nvSpPr>
        <p:spPr>
          <a:xfrm>
            <a:off x="5447928" y="1844824"/>
            <a:ext cx="6048672" cy="1672253"/>
          </a:xfrm>
          <a:prstGeom prst="rect">
            <a:avLst/>
          </a:prstGeom>
          <a:noFill/>
        </p:spPr>
        <p:txBody>
          <a:bodyPr wrap="square" rtlCol="0">
            <a:spAutoFit/>
          </a:bodyPr>
          <a:lstStyle/>
          <a:p>
            <a:pPr algn="l"/>
            <a:r>
              <a:rPr lang="nl-NL" sz="2800" dirty="0"/>
              <a:t>442.800 patiënten behandeld met VKA</a:t>
            </a:r>
            <a:r>
              <a:rPr lang="nl-NL" sz="2800" baseline="30000" dirty="0"/>
              <a:t>1</a:t>
            </a:r>
          </a:p>
          <a:p>
            <a:pPr algn="l"/>
            <a:endParaRPr lang="nl-NL" sz="2800" baseline="30000" dirty="0"/>
          </a:p>
          <a:p>
            <a:pPr marL="457200" indent="-457200" algn="l">
              <a:buFont typeface="Arial" panose="020B0604020202020204" pitchFamily="34" charset="0"/>
              <a:buChar char="•"/>
            </a:pPr>
            <a:r>
              <a:rPr lang="en-US" sz="2800" dirty="0"/>
              <a:t>A</a:t>
            </a:r>
            <a:r>
              <a:rPr lang="nl-NL" sz="2800" dirty="0" err="1"/>
              <a:t>triumfibrilleren</a:t>
            </a:r>
            <a:r>
              <a:rPr lang="nl-NL" sz="2800" dirty="0"/>
              <a:t> </a:t>
            </a:r>
          </a:p>
          <a:p>
            <a:pPr marL="457200" indent="-457200" algn="l">
              <a:buFont typeface="Arial" panose="020B0604020202020204" pitchFamily="34" charset="0"/>
              <a:buChar char="•"/>
            </a:pPr>
            <a:r>
              <a:rPr lang="en-US" sz="2800" dirty="0"/>
              <a:t>D</a:t>
            </a:r>
            <a:r>
              <a:rPr lang="nl-NL" sz="2800" dirty="0"/>
              <a:t>VT/longembolie</a:t>
            </a:r>
          </a:p>
        </p:txBody>
      </p:sp>
      <p:sp>
        <p:nvSpPr>
          <p:cNvPr id="6" name="TextBox 5">
            <a:extLst>
              <a:ext uri="{FF2B5EF4-FFF2-40B4-BE49-F238E27FC236}">
                <a16:creationId xmlns:a16="http://schemas.microsoft.com/office/drawing/2014/main" id="{E7B2B3D9-711D-4DE7-8AC0-BAE6C3FC4566}"/>
              </a:ext>
            </a:extLst>
          </p:cNvPr>
          <p:cNvSpPr txBox="1"/>
          <p:nvPr/>
        </p:nvSpPr>
        <p:spPr>
          <a:xfrm>
            <a:off x="407368" y="6381328"/>
            <a:ext cx="1992469" cy="338554"/>
          </a:xfrm>
          <a:prstGeom prst="rect">
            <a:avLst/>
          </a:prstGeom>
          <a:noFill/>
        </p:spPr>
        <p:txBody>
          <a:bodyPr wrap="none" rtlCol="0">
            <a:spAutoFit/>
          </a:bodyPr>
          <a:lstStyle/>
          <a:p>
            <a:pPr algn="l"/>
            <a:r>
              <a:rPr lang="nl-NL" sz="1600" baseline="30000" dirty="0"/>
              <a:t>1</a:t>
            </a:r>
            <a:r>
              <a:rPr lang="nl-NL" sz="1600" dirty="0"/>
              <a:t>FNT jaarverslag 2016</a:t>
            </a:r>
          </a:p>
        </p:txBody>
      </p:sp>
      <p:sp>
        <p:nvSpPr>
          <p:cNvPr id="7" name="Right Brace 6">
            <a:extLst>
              <a:ext uri="{FF2B5EF4-FFF2-40B4-BE49-F238E27FC236}">
                <a16:creationId xmlns:a16="http://schemas.microsoft.com/office/drawing/2014/main" id="{A1FFADD8-1C27-4F0F-BDCC-BBA0BE153766}"/>
              </a:ext>
            </a:extLst>
          </p:cNvPr>
          <p:cNvSpPr/>
          <p:nvPr/>
        </p:nvSpPr>
        <p:spPr bwMode="auto">
          <a:xfrm>
            <a:off x="8616280" y="2703169"/>
            <a:ext cx="360040" cy="792088"/>
          </a:xfrm>
          <a:prstGeom prst="rightBrace">
            <a:avLst/>
          </a:prstGeom>
          <a:noFill/>
          <a:ln w="3810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8" name="TextBox 7">
            <a:extLst>
              <a:ext uri="{FF2B5EF4-FFF2-40B4-BE49-F238E27FC236}">
                <a16:creationId xmlns:a16="http://schemas.microsoft.com/office/drawing/2014/main" id="{8F4F3EEB-3280-43E8-902B-5B410A9C99E8}"/>
              </a:ext>
            </a:extLst>
          </p:cNvPr>
          <p:cNvSpPr txBox="1"/>
          <p:nvPr/>
        </p:nvSpPr>
        <p:spPr>
          <a:xfrm>
            <a:off x="8503510" y="2636912"/>
            <a:ext cx="3536609" cy="1508105"/>
          </a:xfrm>
          <a:prstGeom prst="rect">
            <a:avLst/>
          </a:prstGeom>
          <a:noFill/>
        </p:spPr>
        <p:txBody>
          <a:bodyPr wrap="none" rtlCol="0">
            <a:spAutoFit/>
          </a:bodyPr>
          <a:lstStyle/>
          <a:p>
            <a:r>
              <a:rPr lang="en-US" dirty="0">
                <a:solidFill>
                  <a:srgbClr val="A50021"/>
                </a:solidFill>
              </a:rPr>
              <a:t>81%</a:t>
            </a:r>
          </a:p>
          <a:p>
            <a:endParaRPr lang="en-US" sz="2400" dirty="0">
              <a:solidFill>
                <a:srgbClr val="A50021"/>
              </a:solidFill>
            </a:endParaRPr>
          </a:p>
          <a:p>
            <a:r>
              <a:rPr lang="en-US" sz="2400" dirty="0" err="1">
                <a:solidFill>
                  <a:srgbClr val="A50021"/>
                </a:solidFill>
              </a:rPr>
              <a:t>Potentiële</a:t>
            </a:r>
            <a:r>
              <a:rPr lang="en-US" sz="2400" dirty="0">
                <a:solidFill>
                  <a:srgbClr val="A50021"/>
                </a:solidFill>
              </a:rPr>
              <a:t> DOAC </a:t>
            </a:r>
            <a:r>
              <a:rPr lang="en-US" sz="2400" dirty="0" err="1">
                <a:solidFill>
                  <a:srgbClr val="A50021"/>
                </a:solidFill>
              </a:rPr>
              <a:t>patiënten</a:t>
            </a:r>
            <a:endParaRPr lang="nl-NL" sz="2400" dirty="0">
              <a:solidFill>
                <a:srgbClr val="A50021"/>
              </a:solidFill>
            </a:endParaRPr>
          </a:p>
        </p:txBody>
      </p:sp>
      <p:pic>
        <p:nvPicPr>
          <p:cNvPr id="9" name="Picture 8">
            <a:extLst>
              <a:ext uri="{FF2B5EF4-FFF2-40B4-BE49-F238E27FC236}">
                <a16:creationId xmlns:a16="http://schemas.microsoft.com/office/drawing/2014/main" id="{89313D5C-C770-4195-9812-EDE514B95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1331913"/>
            <a:ext cx="3696216" cy="4791744"/>
          </a:xfrm>
          <a:prstGeom prst="rect">
            <a:avLst/>
          </a:prstGeom>
        </p:spPr>
      </p:pic>
    </p:spTree>
    <p:extLst>
      <p:ext uri="{BB962C8B-B14F-4D97-AF65-F5344CB8AC3E}">
        <p14:creationId xmlns:p14="http://schemas.microsoft.com/office/powerpoint/2010/main" val="70030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9B76-C35C-4AFF-832A-0E20F269FA07}"/>
              </a:ext>
            </a:extLst>
          </p:cNvPr>
          <p:cNvSpPr/>
          <p:nvPr/>
        </p:nvSpPr>
        <p:spPr bwMode="auto">
          <a:xfrm>
            <a:off x="10650788" y="5738963"/>
            <a:ext cx="1549212" cy="1119037"/>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2" name="Title 1"/>
          <p:cNvSpPr>
            <a:spLocks noGrp="1"/>
          </p:cNvSpPr>
          <p:nvPr>
            <p:ph type="title"/>
          </p:nvPr>
        </p:nvSpPr>
        <p:spPr/>
        <p:txBody>
          <a:bodyPr/>
          <a:lstStyle/>
          <a:p>
            <a:r>
              <a:rPr lang="en-US" dirty="0"/>
              <a:t>DOAC </a:t>
            </a:r>
            <a:r>
              <a:rPr lang="en-US" dirty="0" err="1"/>
              <a:t>gebruik</a:t>
            </a:r>
            <a:r>
              <a:rPr lang="en-US" dirty="0"/>
              <a:t> anno 2015</a:t>
            </a:r>
            <a:endParaRPr lang="nl-NL"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7528" y="1412776"/>
            <a:ext cx="7880860" cy="280831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536" y="4311685"/>
            <a:ext cx="7776864" cy="590554"/>
          </a:xfrm>
          <a:prstGeom prst="rect">
            <a:avLst/>
          </a:prstGeom>
        </p:spPr>
      </p:pic>
      <p:sp>
        <p:nvSpPr>
          <p:cNvPr id="8" name="TextBox 7"/>
          <p:cNvSpPr txBox="1"/>
          <p:nvPr/>
        </p:nvSpPr>
        <p:spPr>
          <a:xfrm>
            <a:off x="9779844" y="3437384"/>
            <a:ext cx="583813" cy="369332"/>
          </a:xfrm>
          <a:prstGeom prst="rect">
            <a:avLst/>
          </a:prstGeom>
          <a:noFill/>
        </p:spPr>
        <p:txBody>
          <a:bodyPr wrap="none" rtlCol="0">
            <a:spAutoFit/>
          </a:bodyPr>
          <a:lstStyle/>
          <a:p>
            <a:r>
              <a:rPr lang="en-US" sz="1800" dirty="0">
                <a:solidFill>
                  <a:srgbClr val="A50021"/>
                </a:solidFill>
              </a:rPr>
              <a:t>84%</a:t>
            </a:r>
            <a:endParaRPr lang="nl-NL" sz="4000" dirty="0">
              <a:solidFill>
                <a:srgbClr val="A50021"/>
              </a:solidFill>
            </a:endParaRPr>
          </a:p>
        </p:txBody>
      </p:sp>
      <p:sp>
        <p:nvSpPr>
          <p:cNvPr id="9" name="TextBox 8"/>
          <p:cNvSpPr txBox="1"/>
          <p:nvPr/>
        </p:nvSpPr>
        <p:spPr>
          <a:xfrm>
            <a:off x="9898925" y="3645024"/>
            <a:ext cx="466795" cy="369332"/>
          </a:xfrm>
          <a:prstGeom prst="rect">
            <a:avLst/>
          </a:prstGeom>
          <a:noFill/>
        </p:spPr>
        <p:txBody>
          <a:bodyPr wrap="none" rtlCol="0">
            <a:spAutoFit/>
          </a:bodyPr>
          <a:lstStyle/>
          <a:p>
            <a:r>
              <a:rPr lang="en-US" sz="1800" dirty="0">
                <a:solidFill>
                  <a:srgbClr val="A50021"/>
                </a:solidFill>
              </a:rPr>
              <a:t>5%</a:t>
            </a:r>
            <a:endParaRPr lang="nl-NL" sz="4000" dirty="0">
              <a:solidFill>
                <a:srgbClr val="A50021"/>
              </a:solidFill>
            </a:endParaRPr>
          </a:p>
        </p:txBody>
      </p:sp>
      <p:sp>
        <p:nvSpPr>
          <p:cNvPr id="10" name="TextBox 9"/>
          <p:cNvSpPr txBox="1"/>
          <p:nvPr/>
        </p:nvSpPr>
        <p:spPr>
          <a:xfrm>
            <a:off x="9779843" y="4590420"/>
            <a:ext cx="582212" cy="369332"/>
          </a:xfrm>
          <a:prstGeom prst="rect">
            <a:avLst/>
          </a:prstGeom>
          <a:noFill/>
        </p:spPr>
        <p:txBody>
          <a:bodyPr wrap="none" rtlCol="0">
            <a:spAutoFit/>
          </a:bodyPr>
          <a:lstStyle/>
          <a:p>
            <a:r>
              <a:rPr lang="en-US" sz="1800" dirty="0">
                <a:solidFill>
                  <a:srgbClr val="A50021"/>
                </a:solidFill>
              </a:rPr>
              <a:t>&lt;1%</a:t>
            </a:r>
            <a:endParaRPr lang="nl-NL" sz="4000" dirty="0">
              <a:solidFill>
                <a:srgbClr val="A50021"/>
              </a:solidFill>
            </a:endParaRPr>
          </a:p>
        </p:txBody>
      </p:sp>
      <p:sp>
        <p:nvSpPr>
          <p:cNvPr id="11" name="TextBox 10"/>
          <p:cNvSpPr txBox="1"/>
          <p:nvPr/>
        </p:nvSpPr>
        <p:spPr>
          <a:xfrm>
            <a:off x="9895261" y="4382780"/>
            <a:ext cx="466795" cy="369332"/>
          </a:xfrm>
          <a:prstGeom prst="rect">
            <a:avLst/>
          </a:prstGeom>
          <a:noFill/>
        </p:spPr>
        <p:txBody>
          <a:bodyPr wrap="none" rtlCol="0">
            <a:spAutoFit/>
          </a:bodyPr>
          <a:lstStyle/>
          <a:p>
            <a:r>
              <a:rPr lang="en-US" sz="1800" dirty="0">
                <a:solidFill>
                  <a:srgbClr val="A50021"/>
                </a:solidFill>
              </a:rPr>
              <a:t>3%</a:t>
            </a:r>
            <a:endParaRPr lang="nl-NL" sz="4000" dirty="0">
              <a:solidFill>
                <a:srgbClr val="A50021"/>
              </a:solidFill>
            </a:endParaRPr>
          </a:p>
        </p:txBody>
      </p:sp>
      <p:sp>
        <p:nvSpPr>
          <p:cNvPr id="12" name="TextBox 11"/>
          <p:cNvSpPr txBox="1"/>
          <p:nvPr/>
        </p:nvSpPr>
        <p:spPr>
          <a:xfrm>
            <a:off x="9895261" y="4221088"/>
            <a:ext cx="466795" cy="369332"/>
          </a:xfrm>
          <a:prstGeom prst="rect">
            <a:avLst/>
          </a:prstGeom>
          <a:noFill/>
        </p:spPr>
        <p:txBody>
          <a:bodyPr wrap="none" rtlCol="0">
            <a:spAutoFit/>
          </a:bodyPr>
          <a:lstStyle/>
          <a:p>
            <a:r>
              <a:rPr lang="en-US" sz="1800" dirty="0">
                <a:solidFill>
                  <a:srgbClr val="A50021"/>
                </a:solidFill>
              </a:rPr>
              <a:t>7%</a:t>
            </a:r>
            <a:endParaRPr lang="nl-NL" sz="4000" dirty="0">
              <a:solidFill>
                <a:srgbClr val="A50021"/>
              </a:solidFill>
            </a:endParaRPr>
          </a:p>
        </p:txBody>
      </p:sp>
      <p:sp>
        <p:nvSpPr>
          <p:cNvPr id="18" name="Arrow: Curved Up 17">
            <a:extLst>
              <a:ext uri="{FF2B5EF4-FFF2-40B4-BE49-F238E27FC236}">
                <a16:creationId xmlns:a16="http://schemas.microsoft.com/office/drawing/2014/main" id="{CF7A988E-2DB1-4FC6-B4C1-803C94DE4959}"/>
              </a:ext>
            </a:extLst>
          </p:cNvPr>
          <p:cNvSpPr/>
          <p:nvPr/>
        </p:nvSpPr>
        <p:spPr bwMode="auto">
          <a:xfrm>
            <a:off x="7154042" y="5006581"/>
            <a:ext cx="720080" cy="288032"/>
          </a:xfrm>
          <a:prstGeom prst="curvedUpArrow">
            <a:avLst>
              <a:gd name="adj1" fmla="val 25000"/>
              <a:gd name="adj2" fmla="val 106353"/>
              <a:gd name="adj3" fmla="val 48960"/>
            </a:avLst>
          </a:prstGeom>
          <a:solidFill>
            <a:srgbClr val="A50021"/>
          </a:solidFill>
          <a:ln>
            <a:solidFill>
              <a:srgbClr val="A5002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19" name="Arrow: Curved Up 18">
            <a:extLst>
              <a:ext uri="{FF2B5EF4-FFF2-40B4-BE49-F238E27FC236}">
                <a16:creationId xmlns:a16="http://schemas.microsoft.com/office/drawing/2014/main" id="{E7BC117B-51C3-43A7-BC33-65FC42972BD7}"/>
              </a:ext>
            </a:extLst>
          </p:cNvPr>
          <p:cNvSpPr/>
          <p:nvPr/>
        </p:nvSpPr>
        <p:spPr bwMode="auto">
          <a:xfrm>
            <a:off x="7968208" y="5010830"/>
            <a:ext cx="720080" cy="288032"/>
          </a:xfrm>
          <a:prstGeom prst="curvedUpArrow">
            <a:avLst>
              <a:gd name="adj1" fmla="val 25000"/>
              <a:gd name="adj2" fmla="val 106353"/>
              <a:gd name="adj3" fmla="val 48960"/>
            </a:avLst>
          </a:prstGeom>
          <a:solidFill>
            <a:srgbClr val="A50021"/>
          </a:solidFill>
          <a:ln>
            <a:solidFill>
              <a:srgbClr val="A5002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20" name="Arrow: Curved Up 19">
            <a:extLst>
              <a:ext uri="{FF2B5EF4-FFF2-40B4-BE49-F238E27FC236}">
                <a16:creationId xmlns:a16="http://schemas.microsoft.com/office/drawing/2014/main" id="{85D38318-2049-4463-AF09-517164B8F670}"/>
              </a:ext>
            </a:extLst>
          </p:cNvPr>
          <p:cNvSpPr/>
          <p:nvPr/>
        </p:nvSpPr>
        <p:spPr bwMode="auto">
          <a:xfrm>
            <a:off x="8760296" y="5013176"/>
            <a:ext cx="720080" cy="288032"/>
          </a:xfrm>
          <a:prstGeom prst="curvedUpArrow">
            <a:avLst>
              <a:gd name="adj1" fmla="val 25000"/>
              <a:gd name="adj2" fmla="val 106353"/>
              <a:gd name="adj3" fmla="val 48960"/>
            </a:avLst>
          </a:prstGeom>
          <a:solidFill>
            <a:srgbClr val="A50021"/>
          </a:solidFill>
          <a:ln>
            <a:solidFill>
              <a:srgbClr val="A5002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21" name="TextBox 20">
            <a:extLst>
              <a:ext uri="{FF2B5EF4-FFF2-40B4-BE49-F238E27FC236}">
                <a16:creationId xmlns:a16="http://schemas.microsoft.com/office/drawing/2014/main" id="{E99EDB71-E5B1-4CBA-8E4A-C725C4569768}"/>
              </a:ext>
            </a:extLst>
          </p:cNvPr>
          <p:cNvSpPr txBox="1"/>
          <p:nvPr/>
        </p:nvSpPr>
        <p:spPr>
          <a:xfrm>
            <a:off x="6291870" y="5301208"/>
            <a:ext cx="755335" cy="400110"/>
          </a:xfrm>
          <a:prstGeom prst="rect">
            <a:avLst/>
          </a:prstGeom>
          <a:noFill/>
        </p:spPr>
        <p:txBody>
          <a:bodyPr wrap="none" rtlCol="0">
            <a:spAutoFit/>
          </a:bodyPr>
          <a:lstStyle/>
          <a:p>
            <a:r>
              <a:rPr lang="en-US" sz="2000" dirty="0">
                <a:solidFill>
                  <a:srgbClr val="A50021"/>
                </a:solidFill>
              </a:rPr>
              <a:t>+60%</a:t>
            </a:r>
            <a:endParaRPr lang="nl-NL" sz="2000" dirty="0">
              <a:solidFill>
                <a:srgbClr val="A50021"/>
              </a:solidFill>
            </a:endParaRPr>
          </a:p>
        </p:txBody>
      </p:sp>
      <p:sp>
        <p:nvSpPr>
          <p:cNvPr id="22" name="Arrow: Curved Up 21">
            <a:extLst>
              <a:ext uri="{FF2B5EF4-FFF2-40B4-BE49-F238E27FC236}">
                <a16:creationId xmlns:a16="http://schemas.microsoft.com/office/drawing/2014/main" id="{B0E0B063-9388-45CD-9F8E-6B3E90386FAB}"/>
              </a:ext>
            </a:extLst>
          </p:cNvPr>
          <p:cNvSpPr/>
          <p:nvPr/>
        </p:nvSpPr>
        <p:spPr bwMode="auto">
          <a:xfrm>
            <a:off x="6312024" y="5010830"/>
            <a:ext cx="720080" cy="288032"/>
          </a:xfrm>
          <a:prstGeom prst="curvedUpArrow">
            <a:avLst>
              <a:gd name="adj1" fmla="val 25000"/>
              <a:gd name="adj2" fmla="val 106353"/>
              <a:gd name="adj3" fmla="val 48960"/>
            </a:avLst>
          </a:prstGeom>
          <a:solidFill>
            <a:srgbClr val="A50021"/>
          </a:solidFill>
          <a:ln>
            <a:solidFill>
              <a:srgbClr val="A5002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23" name="TextBox 22">
            <a:extLst>
              <a:ext uri="{FF2B5EF4-FFF2-40B4-BE49-F238E27FC236}">
                <a16:creationId xmlns:a16="http://schemas.microsoft.com/office/drawing/2014/main" id="{975A5AD9-8064-4CF1-A420-37AC0F9A60B0}"/>
              </a:ext>
            </a:extLst>
          </p:cNvPr>
          <p:cNvSpPr txBox="1"/>
          <p:nvPr/>
        </p:nvSpPr>
        <p:spPr>
          <a:xfrm>
            <a:off x="7122635" y="5294421"/>
            <a:ext cx="755336" cy="400110"/>
          </a:xfrm>
          <a:prstGeom prst="rect">
            <a:avLst/>
          </a:prstGeom>
          <a:noFill/>
        </p:spPr>
        <p:txBody>
          <a:bodyPr wrap="none" rtlCol="0">
            <a:spAutoFit/>
          </a:bodyPr>
          <a:lstStyle/>
          <a:p>
            <a:r>
              <a:rPr lang="en-US" sz="2000" dirty="0">
                <a:solidFill>
                  <a:srgbClr val="A50021"/>
                </a:solidFill>
              </a:rPr>
              <a:t>+82%</a:t>
            </a:r>
            <a:endParaRPr lang="nl-NL" sz="2000" dirty="0">
              <a:solidFill>
                <a:srgbClr val="A50021"/>
              </a:solidFill>
            </a:endParaRPr>
          </a:p>
        </p:txBody>
      </p:sp>
      <p:sp>
        <p:nvSpPr>
          <p:cNvPr id="24" name="TextBox 23">
            <a:extLst>
              <a:ext uri="{FF2B5EF4-FFF2-40B4-BE49-F238E27FC236}">
                <a16:creationId xmlns:a16="http://schemas.microsoft.com/office/drawing/2014/main" id="{6AE4C471-C959-473A-BA85-D4ADF6BB0565}"/>
              </a:ext>
            </a:extLst>
          </p:cNvPr>
          <p:cNvSpPr txBox="1"/>
          <p:nvPr/>
        </p:nvSpPr>
        <p:spPr>
          <a:xfrm>
            <a:off x="7962788" y="5301208"/>
            <a:ext cx="755335" cy="400110"/>
          </a:xfrm>
          <a:prstGeom prst="rect">
            <a:avLst/>
          </a:prstGeom>
          <a:noFill/>
        </p:spPr>
        <p:txBody>
          <a:bodyPr wrap="none" rtlCol="0">
            <a:spAutoFit/>
          </a:bodyPr>
          <a:lstStyle/>
          <a:p>
            <a:r>
              <a:rPr lang="en-US" sz="2000" dirty="0">
                <a:solidFill>
                  <a:srgbClr val="A50021"/>
                </a:solidFill>
              </a:rPr>
              <a:t>+67%</a:t>
            </a:r>
            <a:endParaRPr lang="nl-NL" sz="2000" dirty="0">
              <a:solidFill>
                <a:srgbClr val="A50021"/>
              </a:solidFill>
            </a:endParaRPr>
          </a:p>
        </p:txBody>
      </p:sp>
      <p:sp>
        <p:nvSpPr>
          <p:cNvPr id="25" name="TextBox 24">
            <a:extLst>
              <a:ext uri="{FF2B5EF4-FFF2-40B4-BE49-F238E27FC236}">
                <a16:creationId xmlns:a16="http://schemas.microsoft.com/office/drawing/2014/main" id="{4B21D407-9FA5-4782-9310-EC1EF2F23EEB}"/>
              </a:ext>
            </a:extLst>
          </p:cNvPr>
          <p:cNvSpPr txBox="1"/>
          <p:nvPr/>
        </p:nvSpPr>
        <p:spPr>
          <a:xfrm>
            <a:off x="8718122" y="5294421"/>
            <a:ext cx="755336" cy="400110"/>
          </a:xfrm>
          <a:prstGeom prst="rect">
            <a:avLst/>
          </a:prstGeom>
          <a:noFill/>
        </p:spPr>
        <p:txBody>
          <a:bodyPr wrap="none" rtlCol="0">
            <a:spAutoFit/>
          </a:bodyPr>
          <a:lstStyle/>
          <a:p>
            <a:r>
              <a:rPr lang="en-US" sz="2000" dirty="0">
                <a:solidFill>
                  <a:srgbClr val="A50021"/>
                </a:solidFill>
              </a:rPr>
              <a:t>+75%</a:t>
            </a:r>
            <a:endParaRPr lang="nl-NL" sz="2000" dirty="0">
              <a:solidFill>
                <a:srgbClr val="A50021"/>
              </a:solidFill>
            </a:endParaRPr>
          </a:p>
        </p:txBody>
      </p:sp>
      <p:sp>
        <p:nvSpPr>
          <p:cNvPr id="26" name="TextBox 25">
            <a:extLst>
              <a:ext uri="{FF2B5EF4-FFF2-40B4-BE49-F238E27FC236}">
                <a16:creationId xmlns:a16="http://schemas.microsoft.com/office/drawing/2014/main" id="{2FD629E4-E896-41F9-A5C3-DD03768B60EF}"/>
              </a:ext>
            </a:extLst>
          </p:cNvPr>
          <p:cNvSpPr txBox="1"/>
          <p:nvPr/>
        </p:nvSpPr>
        <p:spPr>
          <a:xfrm>
            <a:off x="4635455" y="5301208"/>
            <a:ext cx="1378070" cy="400110"/>
          </a:xfrm>
          <a:prstGeom prst="rect">
            <a:avLst/>
          </a:prstGeom>
          <a:noFill/>
        </p:spPr>
        <p:txBody>
          <a:bodyPr wrap="none" rtlCol="0">
            <a:spAutoFit/>
          </a:bodyPr>
          <a:lstStyle/>
          <a:p>
            <a:r>
              <a:rPr lang="en-US" sz="2000" dirty="0">
                <a:solidFill>
                  <a:srgbClr val="A50021"/>
                </a:solidFill>
              </a:rPr>
              <a:t>DOAC </a:t>
            </a:r>
            <a:r>
              <a:rPr lang="en-US" sz="2000" dirty="0" err="1">
                <a:solidFill>
                  <a:srgbClr val="A50021"/>
                </a:solidFill>
              </a:rPr>
              <a:t>groei</a:t>
            </a:r>
            <a:endParaRPr lang="nl-NL" sz="2000" dirty="0">
              <a:solidFill>
                <a:srgbClr val="A50021"/>
              </a:solidFill>
            </a:endParaRPr>
          </a:p>
        </p:txBody>
      </p:sp>
      <p:sp>
        <p:nvSpPr>
          <p:cNvPr id="27" name="TextBox 26">
            <a:extLst>
              <a:ext uri="{FF2B5EF4-FFF2-40B4-BE49-F238E27FC236}">
                <a16:creationId xmlns:a16="http://schemas.microsoft.com/office/drawing/2014/main" id="{6EB3CAE0-86EC-4E29-9581-FB3D3380F6EE}"/>
              </a:ext>
            </a:extLst>
          </p:cNvPr>
          <p:cNvSpPr txBox="1"/>
          <p:nvPr/>
        </p:nvSpPr>
        <p:spPr>
          <a:xfrm>
            <a:off x="1127448" y="5982371"/>
            <a:ext cx="10729192" cy="584775"/>
          </a:xfrm>
          <a:prstGeom prst="rect">
            <a:avLst/>
          </a:prstGeom>
          <a:noFill/>
        </p:spPr>
        <p:txBody>
          <a:bodyPr wrap="square" rtlCol="0">
            <a:spAutoFit/>
          </a:bodyPr>
          <a:lstStyle/>
          <a:p>
            <a:pPr algn="l"/>
            <a:r>
              <a:rPr lang="en-US" sz="3200" i="1" dirty="0" err="1">
                <a:solidFill>
                  <a:srgbClr val="A50021"/>
                </a:solidFill>
              </a:rPr>
              <a:t>Totaal</a:t>
            </a:r>
            <a:r>
              <a:rPr lang="en-US" sz="3200" i="1" dirty="0">
                <a:solidFill>
                  <a:srgbClr val="A50021"/>
                </a:solidFill>
              </a:rPr>
              <a:t> </a:t>
            </a:r>
            <a:r>
              <a:rPr lang="en-US" sz="3200" i="1" dirty="0" err="1">
                <a:solidFill>
                  <a:srgbClr val="A50021"/>
                </a:solidFill>
              </a:rPr>
              <a:t>aandeel</a:t>
            </a:r>
            <a:r>
              <a:rPr lang="en-US" sz="3200" i="1" dirty="0">
                <a:solidFill>
                  <a:srgbClr val="A50021"/>
                </a:solidFill>
              </a:rPr>
              <a:t> DOACs nog </a:t>
            </a:r>
            <a:r>
              <a:rPr lang="en-US" sz="3200" i="1" dirty="0" err="1">
                <a:solidFill>
                  <a:srgbClr val="A50021"/>
                </a:solidFill>
              </a:rPr>
              <a:t>klein</a:t>
            </a:r>
            <a:r>
              <a:rPr lang="en-US" sz="3200" i="1" dirty="0">
                <a:solidFill>
                  <a:srgbClr val="A50021"/>
                </a:solidFill>
              </a:rPr>
              <a:t>, maar </a:t>
            </a:r>
            <a:r>
              <a:rPr lang="en-US" sz="3200" i="1" dirty="0" err="1">
                <a:solidFill>
                  <a:srgbClr val="A50021"/>
                </a:solidFill>
              </a:rPr>
              <a:t>wel</a:t>
            </a:r>
            <a:r>
              <a:rPr lang="en-US" sz="3200" i="1" dirty="0">
                <a:solidFill>
                  <a:srgbClr val="A50021"/>
                </a:solidFill>
              </a:rPr>
              <a:t> elk </a:t>
            </a:r>
            <a:r>
              <a:rPr lang="en-US" sz="3200" i="1" dirty="0" err="1">
                <a:solidFill>
                  <a:srgbClr val="A50021"/>
                </a:solidFill>
              </a:rPr>
              <a:t>jaar</a:t>
            </a:r>
            <a:r>
              <a:rPr lang="en-US" sz="3200" i="1" dirty="0">
                <a:solidFill>
                  <a:srgbClr val="A50021"/>
                </a:solidFill>
              </a:rPr>
              <a:t> </a:t>
            </a:r>
            <a:r>
              <a:rPr lang="en-US" sz="3200" i="1" dirty="0" err="1">
                <a:solidFill>
                  <a:srgbClr val="A50021"/>
                </a:solidFill>
              </a:rPr>
              <a:t>forse</a:t>
            </a:r>
            <a:r>
              <a:rPr lang="en-US" sz="3200" i="1" dirty="0">
                <a:solidFill>
                  <a:srgbClr val="A50021"/>
                </a:solidFill>
              </a:rPr>
              <a:t> </a:t>
            </a:r>
            <a:r>
              <a:rPr lang="en-US" sz="3200" i="1" dirty="0" err="1">
                <a:solidFill>
                  <a:srgbClr val="A50021"/>
                </a:solidFill>
              </a:rPr>
              <a:t>groei</a:t>
            </a:r>
            <a:endParaRPr lang="nl-NL" sz="3200" i="1" dirty="0">
              <a:solidFill>
                <a:srgbClr val="A50021"/>
              </a:solidFill>
            </a:endParaRPr>
          </a:p>
        </p:txBody>
      </p:sp>
      <p:sp>
        <p:nvSpPr>
          <p:cNvPr id="28" name="TextBox 27">
            <a:extLst>
              <a:ext uri="{FF2B5EF4-FFF2-40B4-BE49-F238E27FC236}">
                <a16:creationId xmlns:a16="http://schemas.microsoft.com/office/drawing/2014/main" id="{16C02E0E-2617-42F9-AB63-36E81B9FBCD3}"/>
              </a:ext>
            </a:extLst>
          </p:cNvPr>
          <p:cNvSpPr txBox="1"/>
          <p:nvPr/>
        </p:nvSpPr>
        <p:spPr>
          <a:xfrm>
            <a:off x="8986169" y="2927568"/>
            <a:ext cx="2284984" cy="400110"/>
          </a:xfrm>
          <a:prstGeom prst="rect">
            <a:avLst/>
          </a:prstGeom>
          <a:noFill/>
        </p:spPr>
        <p:txBody>
          <a:bodyPr wrap="none" rtlCol="0">
            <a:spAutoFit/>
          </a:bodyPr>
          <a:lstStyle/>
          <a:p>
            <a:r>
              <a:rPr lang="en-US" sz="2000" dirty="0" err="1">
                <a:solidFill>
                  <a:srgbClr val="A50021"/>
                </a:solidFill>
              </a:rPr>
              <a:t>Marktaandeel</a:t>
            </a:r>
            <a:r>
              <a:rPr lang="en-US" sz="2000" dirty="0">
                <a:solidFill>
                  <a:srgbClr val="A50021"/>
                </a:solidFill>
              </a:rPr>
              <a:t> 2015</a:t>
            </a:r>
            <a:endParaRPr lang="nl-NL" sz="2000" dirty="0">
              <a:solidFill>
                <a:srgbClr val="A50021"/>
              </a:solidFill>
            </a:endParaRPr>
          </a:p>
        </p:txBody>
      </p:sp>
    </p:spTree>
    <p:extLst>
      <p:ext uri="{BB962C8B-B14F-4D97-AF65-F5344CB8AC3E}">
        <p14:creationId xmlns:p14="http://schemas.microsoft.com/office/powerpoint/2010/main" val="2874521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EB46-B804-4055-94A6-4887D33B48A1}"/>
              </a:ext>
            </a:extLst>
          </p:cNvPr>
          <p:cNvSpPr>
            <a:spLocks noGrp="1"/>
          </p:cNvSpPr>
          <p:nvPr>
            <p:ph type="title"/>
          </p:nvPr>
        </p:nvSpPr>
        <p:spPr/>
        <p:txBody>
          <a:bodyPr/>
          <a:lstStyle/>
          <a:p>
            <a:r>
              <a:rPr lang="en-US" dirty="0" err="1"/>
              <a:t>Afname</a:t>
            </a:r>
            <a:r>
              <a:rPr lang="en-US" dirty="0"/>
              <a:t> VKA </a:t>
            </a:r>
            <a:r>
              <a:rPr lang="en-US" dirty="0" err="1"/>
              <a:t>gebruik</a:t>
            </a:r>
            <a:r>
              <a:rPr lang="en-US" dirty="0"/>
              <a:t> </a:t>
            </a:r>
            <a:r>
              <a:rPr lang="en-US" u="sng" dirty="0" err="1"/>
              <a:t>voor</a:t>
            </a:r>
            <a:r>
              <a:rPr lang="en-US" u="sng" dirty="0"/>
              <a:t> het </a:t>
            </a:r>
            <a:r>
              <a:rPr lang="en-US" u="sng" dirty="0" err="1"/>
              <a:t>eerst</a:t>
            </a:r>
            <a:r>
              <a:rPr lang="en-US" u="sng" dirty="0"/>
              <a:t>!</a:t>
            </a:r>
            <a:endParaRPr lang="nl-NL" dirty="0"/>
          </a:p>
        </p:txBody>
      </p:sp>
      <p:pic>
        <p:nvPicPr>
          <p:cNvPr id="5" name="Content Placeholder 4">
            <a:extLst>
              <a:ext uri="{FF2B5EF4-FFF2-40B4-BE49-F238E27FC236}">
                <a16:creationId xmlns:a16="http://schemas.microsoft.com/office/drawing/2014/main" id="{113BA9A6-D8B9-4A97-B5D6-AE40F0D592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1544" y="1331913"/>
            <a:ext cx="7704856" cy="4857001"/>
          </a:xfrm>
        </p:spPr>
      </p:pic>
      <p:sp>
        <p:nvSpPr>
          <p:cNvPr id="6" name="TextBox 5">
            <a:extLst>
              <a:ext uri="{FF2B5EF4-FFF2-40B4-BE49-F238E27FC236}">
                <a16:creationId xmlns:a16="http://schemas.microsoft.com/office/drawing/2014/main" id="{DE1CA9F4-7ADA-43B1-A533-8A3AA1C8A9D4}"/>
              </a:ext>
            </a:extLst>
          </p:cNvPr>
          <p:cNvSpPr txBox="1"/>
          <p:nvPr/>
        </p:nvSpPr>
        <p:spPr>
          <a:xfrm>
            <a:off x="407368" y="6381328"/>
            <a:ext cx="1992469" cy="338554"/>
          </a:xfrm>
          <a:prstGeom prst="rect">
            <a:avLst/>
          </a:prstGeom>
          <a:noFill/>
        </p:spPr>
        <p:txBody>
          <a:bodyPr wrap="none" rtlCol="0">
            <a:spAutoFit/>
          </a:bodyPr>
          <a:lstStyle/>
          <a:p>
            <a:pPr algn="l"/>
            <a:r>
              <a:rPr lang="nl-NL" sz="1600" dirty="0"/>
              <a:t>FNT jaarverslag 2016</a:t>
            </a:r>
          </a:p>
        </p:txBody>
      </p:sp>
      <p:sp>
        <p:nvSpPr>
          <p:cNvPr id="7" name="TextBox 6">
            <a:extLst>
              <a:ext uri="{FF2B5EF4-FFF2-40B4-BE49-F238E27FC236}">
                <a16:creationId xmlns:a16="http://schemas.microsoft.com/office/drawing/2014/main" id="{E91D8729-4705-4CCF-BDB1-A347173B6608}"/>
              </a:ext>
            </a:extLst>
          </p:cNvPr>
          <p:cNvSpPr txBox="1"/>
          <p:nvPr/>
        </p:nvSpPr>
        <p:spPr>
          <a:xfrm>
            <a:off x="10200456" y="2348880"/>
            <a:ext cx="873957" cy="769441"/>
          </a:xfrm>
          <a:prstGeom prst="rect">
            <a:avLst/>
          </a:prstGeom>
          <a:noFill/>
        </p:spPr>
        <p:txBody>
          <a:bodyPr wrap="none" rtlCol="0">
            <a:spAutoFit/>
          </a:bodyPr>
          <a:lstStyle/>
          <a:p>
            <a:r>
              <a:rPr lang="en-US" dirty="0">
                <a:solidFill>
                  <a:srgbClr val="A50021"/>
                </a:solidFill>
              </a:rPr>
              <a:t>6%</a:t>
            </a:r>
            <a:endParaRPr lang="nl-NL" dirty="0">
              <a:solidFill>
                <a:srgbClr val="A50021"/>
              </a:solidFill>
            </a:endParaRPr>
          </a:p>
        </p:txBody>
      </p:sp>
      <p:sp>
        <p:nvSpPr>
          <p:cNvPr id="8" name="Arrow: Down 7">
            <a:extLst>
              <a:ext uri="{FF2B5EF4-FFF2-40B4-BE49-F238E27FC236}">
                <a16:creationId xmlns:a16="http://schemas.microsoft.com/office/drawing/2014/main" id="{7E78D761-E7B4-4304-8B70-885870E41CF4}"/>
              </a:ext>
            </a:extLst>
          </p:cNvPr>
          <p:cNvSpPr/>
          <p:nvPr/>
        </p:nvSpPr>
        <p:spPr bwMode="auto">
          <a:xfrm>
            <a:off x="9768408" y="2341085"/>
            <a:ext cx="360040" cy="841449"/>
          </a:xfrm>
          <a:prstGeom prst="downArrow">
            <a:avLst/>
          </a:prstGeom>
          <a:solidFill>
            <a:srgbClr val="A5002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Tree>
    <p:extLst>
      <p:ext uri="{BB962C8B-B14F-4D97-AF65-F5344CB8AC3E}">
        <p14:creationId xmlns:p14="http://schemas.microsoft.com/office/powerpoint/2010/main" val="1438030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B7074C-F230-4280-B2B1-24E6240BE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763" y="5200527"/>
            <a:ext cx="2137504" cy="363186"/>
          </a:xfrm>
          <a:prstGeom prst="rect">
            <a:avLst/>
          </a:prstGeom>
        </p:spPr>
      </p:pic>
      <p:sp>
        <p:nvSpPr>
          <p:cNvPr id="2" name="Title 1">
            <a:extLst>
              <a:ext uri="{FF2B5EF4-FFF2-40B4-BE49-F238E27FC236}">
                <a16:creationId xmlns:a16="http://schemas.microsoft.com/office/drawing/2014/main" id="{CDE723A1-50FD-478D-87C3-0B0B51129C22}"/>
              </a:ext>
            </a:extLst>
          </p:cNvPr>
          <p:cNvSpPr>
            <a:spLocks noGrp="1"/>
          </p:cNvSpPr>
          <p:nvPr>
            <p:ph type="title"/>
          </p:nvPr>
        </p:nvSpPr>
        <p:spPr/>
        <p:txBody>
          <a:bodyPr/>
          <a:lstStyle/>
          <a:p>
            <a:r>
              <a:rPr lang="en-US" dirty="0"/>
              <a:t>Minder </a:t>
            </a:r>
            <a:r>
              <a:rPr lang="en-US" dirty="0" err="1"/>
              <a:t>nieuwe</a:t>
            </a:r>
            <a:r>
              <a:rPr lang="en-US" dirty="0"/>
              <a:t> </a:t>
            </a:r>
            <a:r>
              <a:rPr lang="en-US" dirty="0" err="1"/>
              <a:t>gebruikers</a:t>
            </a:r>
            <a:endParaRPr lang="nl-NL" dirty="0"/>
          </a:p>
        </p:txBody>
      </p:sp>
      <p:pic>
        <p:nvPicPr>
          <p:cNvPr id="5" name="Content Placeholder 4">
            <a:extLst>
              <a:ext uri="{FF2B5EF4-FFF2-40B4-BE49-F238E27FC236}">
                <a16:creationId xmlns:a16="http://schemas.microsoft.com/office/drawing/2014/main" id="{619D2C63-DCBD-4EFD-85F1-1FEA722F60F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9121" y="1988840"/>
            <a:ext cx="5581691" cy="2676545"/>
          </a:xfrm>
        </p:spPr>
      </p:pic>
      <p:pic>
        <p:nvPicPr>
          <p:cNvPr id="9" name="Picture 8">
            <a:extLst>
              <a:ext uri="{FF2B5EF4-FFF2-40B4-BE49-F238E27FC236}">
                <a16:creationId xmlns:a16="http://schemas.microsoft.com/office/drawing/2014/main" id="{523B75CE-C1F2-427D-8037-70F9482CE397}"/>
              </a:ext>
            </a:extLst>
          </p:cNvPr>
          <p:cNvPicPr>
            <a:picLocks noChangeAspect="1"/>
          </p:cNvPicPr>
          <p:nvPr/>
        </p:nvPicPr>
        <p:blipFill rotWithShape="1">
          <a:blip r:embed="rId5">
            <a:extLst>
              <a:ext uri="{28A0092B-C50C-407E-A947-70E740481C1C}">
                <a14:useLocalDpi xmlns:a14="http://schemas.microsoft.com/office/drawing/2010/main" val="0"/>
              </a:ext>
            </a:extLst>
          </a:blip>
          <a:srcRect t="1" b="8760"/>
          <a:stretch/>
        </p:blipFill>
        <p:spPr>
          <a:xfrm>
            <a:off x="5940812" y="2060848"/>
            <a:ext cx="5662654" cy="3024336"/>
          </a:xfrm>
          <a:prstGeom prst="rect">
            <a:avLst/>
          </a:prstGeom>
        </p:spPr>
      </p:pic>
      <p:sp>
        <p:nvSpPr>
          <p:cNvPr id="10" name="TextBox 9">
            <a:extLst>
              <a:ext uri="{FF2B5EF4-FFF2-40B4-BE49-F238E27FC236}">
                <a16:creationId xmlns:a16="http://schemas.microsoft.com/office/drawing/2014/main" id="{05D5B185-412A-4265-8E0D-9BAF0D52C16E}"/>
              </a:ext>
            </a:extLst>
          </p:cNvPr>
          <p:cNvSpPr txBox="1"/>
          <p:nvPr/>
        </p:nvSpPr>
        <p:spPr>
          <a:xfrm>
            <a:off x="6051577" y="1988840"/>
            <a:ext cx="2749471" cy="338554"/>
          </a:xfrm>
          <a:prstGeom prst="rect">
            <a:avLst/>
          </a:prstGeom>
          <a:noFill/>
        </p:spPr>
        <p:txBody>
          <a:bodyPr wrap="none" rtlCol="0">
            <a:spAutoFit/>
          </a:bodyPr>
          <a:lstStyle/>
          <a:p>
            <a:r>
              <a:rPr lang="en-US" sz="1600" b="1" dirty="0" err="1">
                <a:solidFill>
                  <a:schemeClr val="bg2"/>
                </a:solidFill>
                <a:latin typeface="Century Gothic" panose="020B0502020202020204" pitchFamily="34" charset="0"/>
                <a:cs typeface="Browallia New" panose="020B0604020202020204" pitchFamily="34" charset="-34"/>
              </a:rPr>
              <a:t>Veneuze</a:t>
            </a:r>
            <a:r>
              <a:rPr lang="en-US" sz="1600" b="1" dirty="0">
                <a:solidFill>
                  <a:schemeClr val="bg2"/>
                </a:solidFill>
                <a:latin typeface="Century Gothic" panose="020B0502020202020204" pitchFamily="34" charset="0"/>
                <a:cs typeface="Browallia New" panose="020B0604020202020204" pitchFamily="34" charset="-34"/>
              </a:rPr>
              <a:t> </a:t>
            </a:r>
            <a:r>
              <a:rPr lang="en-US" sz="1600" b="1" dirty="0" err="1">
                <a:solidFill>
                  <a:schemeClr val="bg2"/>
                </a:solidFill>
                <a:latin typeface="Century Gothic" panose="020B0502020202020204" pitchFamily="34" charset="0"/>
                <a:cs typeface="Browallia New" panose="020B0604020202020204" pitchFamily="34" charset="-34"/>
              </a:rPr>
              <a:t>trombo-embolie</a:t>
            </a:r>
            <a:endParaRPr lang="nl-NL" sz="1600" b="1" dirty="0">
              <a:solidFill>
                <a:schemeClr val="bg2"/>
              </a:solidFill>
              <a:latin typeface="Century Gothic" panose="020B0502020202020204" pitchFamily="34" charset="0"/>
              <a:cs typeface="Browallia New" panose="020B0604020202020204" pitchFamily="34" charset="-34"/>
            </a:endParaRPr>
          </a:p>
        </p:txBody>
      </p:sp>
      <p:sp>
        <p:nvSpPr>
          <p:cNvPr id="12" name="Speech Bubble: Rectangle with Corners Rounded 11">
            <a:extLst>
              <a:ext uri="{FF2B5EF4-FFF2-40B4-BE49-F238E27FC236}">
                <a16:creationId xmlns:a16="http://schemas.microsoft.com/office/drawing/2014/main" id="{5AF5CCDB-3CA1-4650-9009-3D12C4380E42}"/>
              </a:ext>
            </a:extLst>
          </p:cNvPr>
          <p:cNvSpPr/>
          <p:nvPr/>
        </p:nvSpPr>
        <p:spPr bwMode="auto">
          <a:xfrm>
            <a:off x="1566392" y="5006136"/>
            <a:ext cx="2664296" cy="770984"/>
          </a:xfrm>
          <a:prstGeom prst="wedgeRoundRectCallout">
            <a:avLst>
              <a:gd name="adj1" fmla="val -14558"/>
              <a:gd name="adj2" fmla="val -103956"/>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2"/>
                </a:solidFill>
                <a:effectLst/>
                <a:latin typeface="Calibri" panose="020F0502020204030204" pitchFamily="34" charset="0"/>
                <a:ea typeface="Geneva" pitchFamily="1" charset="-128"/>
              </a:rPr>
              <a:t>Vergoeding</a:t>
            </a:r>
            <a:r>
              <a:rPr kumimoji="0" lang="en-US" sz="2400" b="0" i="0" u="none" strike="noStrike" cap="none" normalizeH="0" baseline="0" dirty="0">
                <a:ln>
                  <a:noFill/>
                </a:ln>
                <a:solidFill>
                  <a:schemeClr val="tx2"/>
                </a:solidFill>
                <a:effectLst/>
                <a:latin typeface="Calibri" panose="020F0502020204030204" pitchFamily="34" charset="0"/>
                <a:ea typeface="Geneva" pitchFamily="1" charset="-128"/>
              </a:rPr>
              <a:t> DOAC </a:t>
            </a:r>
            <a:r>
              <a:rPr kumimoji="0" lang="en-US" sz="2400" b="0" i="0" u="none" strike="noStrike" cap="none" normalizeH="0" baseline="0" dirty="0" err="1">
                <a:ln>
                  <a:noFill/>
                </a:ln>
                <a:solidFill>
                  <a:schemeClr val="tx2"/>
                </a:solidFill>
                <a:effectLst/>
                <a:latin typeface="Calibri" panose="020F0502020204030204" pitchFamily="34" charset="0"/>
                <a:ea typeface="Geneva" pitchFamily="1" charset="-128"/>
              </a:rPr>
              <a:t>voor</a:t>
            </a:r>
            <a:r>
              <a:rPr kumimoji="0" lang="en-US" sz="2400" b="0" i="0" u="none" strike="noStrike" cap="none" normalizeH="0" baseline="0" dirty="0">
                <a:ln>
                  <a:noFill/>
                </a:ln>
                <a:solidFill>
                  <a:schemeClr val="tx2"/>
                </a:solidFill>
                <a:effectLst/>
                <a:latin typeface="Calibri" panose="020F0502020204030204" pitchFamily="34" charset="0"/>
                <a:ea typeface="Geneva" pitchFamily="1" charset="-128"/>
              </a:rPr>
              <a:t> AF</a:t>
            </a:r>
            <a:endParaRPr kumimoji="0" lang="nl-NL" sz="2400" b="0" i="0" u="none" strike="noStrike" cap="none" normalizeH="0" baseline="0" dirty="0">
              <a:ln>
                <a:noFill/>
              </a:ln>
              <a:solidFill>
                <a:schemeClr val="tx2"/>
              </a:solidFill>
              <a:effectLst/>
              <a:latin typeface="Calibri" panose="020F0502020204030204" pitchFamily="34" charset="0"/>
              <a:ea typeface="Geneva" pitchFamily="1" charset="-128"/>
            </a:endParaRPr>
          </a:p>
        </p:txBody>
      </p:sp>
      <p:sp>
        <p:nvSpPr>
          <p:cNvPr id="14" name="TextBox 13">
            <a:extLst>
              <a:ext uri="{FF2B5EF4-FFF2-40B4-BE49-F238E27FC236}">
                <a16:creationId xmlns:a16="http://schemas.microsoft.com/office/drawing/2014/main" id="{B991BEC3-5675-4E92-ACE2-2C15A0B7FD7C}"/>
              </a:ext>
            </a:extLst>
          </p:cNvPr>
          <p:cNvSpPr txBox="1"/>
          <p:nvPr/>
        </p:nvSpPr>
        <p:spPr>
          <a:xfrm>
            <a:off x="4799856" y="5137058"/>
            <a:ext cx="806631" cy="523220"/>
          </a:xfrm>
          <a:prstGeom prst="rect">
            <a:avLst/>
          </a:prstGeom>
          <a:noFill/>
        </p:spPr>
        <p:txBody>
          <a:bodyPr wrap="none" rtlCol="0">
            <a:spAutoFit/>
          </a:bodyPr>
          <a:lstStyle/>
          <a:p>
            <a:r>
              <a:rPr lang="en-US" sz="2800" dirty="0">
                <a:solidFill>
                  <a:srgbClr val="A50021"/>
                </a:solidFill>
              </a:rPr>
              <a:t>42%</a:t>
            </a:r>
            <a:endParaRPr lang="nl-NL" dirty="0">
              <a:solidFill>
                <a:srgbClr val="A50021"/>
              </a:solidFill>
            </a:endParaRPr>
          </a:p>
        </p:txBody>
      </p:sp>
      <p:sp>
        <p:nvSpPr>
          <p:cNvPr id="15" name="Arrow: Down 14">
            <a:extLst>
              <a:ext uri="{FF2B5EF4-FFF2-40B4-BE49-F238E27FC236}">
                <a16:creationId xmlns:a16="http://schemas.microsoft.com/office/drawing/2014/main" id="{1F0ECC3C-E8D9-401E-B7F7-551D6282877D}"/>
              </a:ext>
            </a:extLst>
          </p:cNvPr>
          <p:cNvSpPr/>
          <p:nvPr/>
        </p:nvSpPr>
        <p:spPr bwMode="auto">
          <a:xfrm>
            <a:off x="4583832" y="5085184"/>
            <a:ext cx="288032" cy="698976"/>
          </a:xfrm>
          <a:prstGeom prst="downArrow">
            <a:avLst/>
          </a:prstGeom>
          <a:solidFill>
            <a:srgbClr val="A5002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16" name="Speech Bubble: Rectangle with Corners Rounded 15">
            <a:extLst>
              <a:ext uri="{FF2B5EF4-FFF2-40B4-BE49-F238E27FC236}">
                <a16:creationId xmlns:a16="http://schemas.microsoft.com/office/drawing/2014/main" id="{A028F6AB-8A5B-4913-A87B-055FEE7E49C8}"/>
              </a:ext>
            </a:extLst>
          </p:cNvPr>
          <p:cNvSpPr/>
          <p:nvPr/>
        </p:nvSpPr>
        <p:spPr bwMode="auto">
          <a:xfrm>
            <a:off x="8256240" y="5229200"/>
            <a:ext cx="2664296" cy="770984"/>
          </a:xfrm>
          <a:prstGeom prst="wedgeRoundRectCallout">
            <a:avLst>
              <a:gd name="adj1" fmla="val 26022"/>
              <a:gd name="adj2" fmla="val -95751"/>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2"/>
                </a:solidFill>
                <a:effectLst/>
                <a:latin typeface="Calibri" panose="020F0502020204030204" pitchFamily="34" charset="0"/>
                <a:ea typeface="Geneva" pitchFamily="1" charset="-128"/>
              </a:rPr>
              <a:t>Richtlijn</a:t>
            </a:r>
            <a:r>
              <a:rPr lang="en-US" sz="2400" dirty="0"/>
              <a:t> Anti-</a:t>
            </a:r>
            <a:br>
              <a:rPr lang="en-US" sz="2400" dirty="0"/>
            </a:br>
            <a:r>
              <a:rPr lang="en-US" sz="2400" dirty="0" err="1"/>
              <a:t>trombotisch</a:t>
            </a:r>
            <a:r>
              <a:rPr lang="en-US" sz="2400" dirty="0"/>
              <a:t> </a:t>
            </a:r>
            <a:r>
              <a:rPr lang="en-US" sz="2400" dirty="0" err="1"/>
              <a:t>beleid</a:t>
            </a:r>
            <a:endParaRPr kumimoji="0" lang="nl-NL" sz="2400" b="0" i="0" u="none" strike="noStrike" cap="none" normalizeH="0" baseline="0" dirty="0">
              <a:ln>
                <a:noFill/>
              </a:ln>
              <a:solidFill>
                <a:schemeClr val="tx2"/>
              </a:solidFill>
              <a:effectLst/>
              <a:latin typeface="Calibri" panose="020F0502020204030204" pitchFamily="34" charset="0"/>
              <a:ea typeface="Geneva" pitchFamily="1" charset="-128"/>
            </a:endParaRPr>
          </a:p>
        </p:txBody>
      </p:sp>
      <p:sp>
        <p:nvSpPr>
          <p:cNvPr id="17" name="TextBox 16">
            <a:extLst>
              <a:ext uri="{FF2B5EF4-FFF2-40B4-BE49-F238E27FC236}">
                <a16:creationId xmlns:a16="http://schemas.microsoft.com/office/drawing/2014/main" id="{AC23245F-137B-4E3B-81D3-71F9F6F1D399}"/>
              </a:ext>
            </a:extLst>
          </p:cNvPr>
          <p:cNvSpPr txBox="1"/>
          <p:nvPr/>
        </p:nvSpPr>
        <p:spPr>
          <a:xfrm>
            <a:off x="11194025" y="5209066"/>
            <a:ext cx="806632" cy="523220"/>
          </a:xfrm>
          <a:prstGeom prst="rect">
            <a:avLst/>
          </a:prstGeom>
          <a:noFill/>
        </p:spPr>
        <p:txBody>
          <a:bodyPr wrap="none" rtlCol="0">
            <a:spAutoFit/>
          </a:bodyPr>
          <a:lstStyle/>
          <a:p>
            <a:r>
              <a:rPr lang="en-US" sz="2800" dirty="0">
                <a:solidFill>
                  <a:srgbClr val="A50021"/>
                </a:solidFill>
              </a:rPr>
              <a:t>24%</a:t>
            </a:r>
            <a:endParaRPr lang="nl-NL" dirty="0">
              <a:solidFill>
                <a:srgbClr val="A50021"/>
              </a:solidFill>
            </a:endParaRPr>
          </a:p>
        </p:txBody>
      </p:sp>
      <p:sp>
        <p:nvSpPr>
          <p:cNvPr id="18" name="Arrow: Down 17">
            <a:extLst>
              <a:ext uri="{FF2B5EF4-FFF2-40B4-BE49-F238E27FC236}">
                <a16:creationId xmlns:a16="http://schemas.microsoft.com/office/drawing/2014/main" id="{2D524E3D-1825-42AC-AA60-319EB765323F}"/>
              </a:ext>
            </a:extLst>
          </p:cNvPr>
          <p:cNvSpPr/>
          <p:nvPr/>
        </p:nvSpPr>
        <p:spPr bwMode="auto">
          <a:xfrm>
            <a:off x="10978001" y="5157192"/>
            <a:ext cx="288032" cy="698976"/>
          </a:xfrm>
          <a:prstGeom prst="downArrow">
            <a:avLst/>
          </a:prstGeom>
          <a:solidFill>
            <a:srgbClr val="A5002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Tree>
    <p:extLst>
      <p:ext uri="{BB962C8B-B14F-4D97-AF65-F5344CB8AC3E}">
        <p14:creationId xmlns:p14="http://schemas.microsoft.com/office/powerpoint/2010/main" val="17645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6" grpId="0" animBg="1"/>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77FE-5AA8-419F-A290-4F95CB0890EB}"/>
              </a:ext>
            </a:extLst>
          </p:cNvPr>
          <p:cNvSpPr>
            <a:spLocks noGrp="1"/>
          </p:cNvSpPr>
          <p:nvPr>
            <p:ph type="title"/>
          </p:nvPr>
        </p:nvSpPr>
        <p:spPr/>
        <p:txBody>
          <a:bodyPr/>
          <a:lstStyle/>
          <a:p>
            <a:endParaRPr lang="nl-NL"/>
          </a:p>
        </p:txBody>
      </p:sp>
      <p:pic>
        <p:nvPicPr>
          <p:cNvPr id="5" name="Content Placeholder 4">
            <a:extLst>
              <a:ext uri="{FF2B5EF4-FFF2-40B4-BE49-F238E27FC236}">
                <a16:creationId xmlns:a16="http://schemas.microsoft.com/office/drawing/2014/main" id="{4881E423-3D47-4FAB-A48B-A09FBDEB34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472" y="620688"/>
            <a:ext cx="9123312" cy="5844622"/>
          </a:xfrm>
        </p:spPr>
      </p:pic>
      <p:sp>
        <p:nvSpPr>
          <p:cNvPr id="6" name="TextBox 5">
            <a:extLst>
              <a:ext uri="{FF2B5EF4-FFF2-40B4-BE49-F238E27FC236}">
                <a16:creationId xmlns:a16="http://schemas.microsoft.com/office/drawing/2014/main" id="{8E03861C-6A4F-4CC0-B1F0-2121D6F7B813}"/>
              </a:ext>
            </a:extLst>
          </p:cNvPr>
          <p:cNvSpPr txBox="1"/>
          <p:nvPr/>
        </p:nvSpPr>
        <p:spPr>
          <a:xfrm>
            <a:off x="5519936" y="4005064"/>
            <a:ext cx="4714739" cy="1446550"/>
          </a:xfrm>
          <a:prstGeom prst="rect">
            <a:avLst/>
          </a:prstGeom>
          <a:noFill/>
        </p:spPr>
        <p:txBody>
          <a:bodyPr wrap="square" rtlCol="0">
            <a:spAutoFit/>
          </a:bodyPr>
          <a:lstStyle/>
          <a:p>
            <a:r>
              <a:rPr lang="en-US" i="1" dirty="0">
                <a:solidFill>
                  <a:schemeClr val="bg1"/>
                </a:solidFill>
              </a:rPr>
              <a:t>We </a:t>
            </a:r>
            <a:r>
              <a:rPr lang="en-US" i="1" dirty="0" err="1">
                <a:solidFill>
                  <a:schemeClr val="bg1"/>
                </a:solidFill>
              </a:rPr>
              <a:t>staan</a:t>
            </a:r>
            <a:r>
              <a:rPr lang="en-US" i="1" dirty="0">
                <a:solidFill>
                  <a:schemeClr val="bg1"/>
                </a:solidFill>
              </a:rPr>
              <a:t> </a:t>
            </a:r>
            <a:r>
              <a:rPr lang="en-US" i="1" dirty="0" err="1">
                <a:solidFill>
                  <a:schemeClr val="bg1"/>
                </a:solidFill>
              </a:rPr>
              <a:t>nog</a:t>
            </a:r>
            <a:r>
              <a:rPr lang="en-US" i="1" dirty="0">
                <a:solidFill>
                  <a:schemeClr val="bg1"/>
                </a:solidFill>
              </a:rPr>
              <a:t> maar </a:t>
            </a:r>
            <a:r>
              <a:rPr lang="en-US" i="1" dirty="0" err="1">
                <a:solidFill>
                  <a:schemeClr val="bg1"/>
                </a:solidFill>
              </a:rPr>
              <a:t>aan</a:t>
            </a:r>
            <a:r>
              <a:rPr lang="en-US" i="1" dirty="0">
                <a:solidFill>
                  <a:schemeClr val="bg1"/>
                </a:solidFill>
              </a:rPr>
              <a:t> het begin…</a:t>
            </a:r>
            <a:endParaRPr lang="nl-NL" i="1" dirty="0">
              <a:solidFill>
                <a:schemeClr val="bg1"/>
              </a:solidFill>
            </a:endParaRPr>
          </a:p>
        </p:txBody>
      </p:sp>
    </p:spTree>
    <p:extLst>
      <p:ext uri="{BB962C8B-B14F-4D97-AF65-F5344CB8AC3E}">
        <p14:creationId xmlns:p14="http://schemas.microsoft.com/office/powerpoint/2010/main" val="3498622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4B13B1-9126-4417-B7E6-5C8A32BA5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332656"/>
            <a:ext cx="10191533" cy="6369708"/>
          </a:xfrm>
          <a:prstGeom prst="rect">
            <a:avLst/>
          </a:prstGeom>
        </p:spPr>
      </p:pic>
    </p:spTree>
    <p:extLst>
      <p:ext uri="{BB962C8B-B14F-4D97-AF65-F5344CB8AC3E}">
        <p14:creationId xmlns:p14="http://schemas.microsoft.com/office/powerpoint/2010/main" val="4232860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6D72-44D0-463F-A527-B4DCAECC468F}"/>
              </a:ext>
            </a:extLst>
          </p:cNvPr>
          <p:cNvSpPr>
            <a:spLocks noGrp="1"/>
          </p:cNvSpPr>
          <p:nvPr>
            <p:ph type="title"/>
          </p:nvPr>
        </p:nvSpPr>
        <p:spPr/>
        <p:txBody>
          <a:bodyPr/>
          <a:lstStyle/>
          <a:p>
            <a:r>
              <a:rPr lang="en-US" dirty="0" err="1"/>
              <a:t>Wanneer</a:t>
            </a:r>
            <a:r>
              <a:rPr lang="en-US" dirty="0"/>
              <a:t> </a:t>
            </a:r>
            <a:r>
              <a:rPr lang="en-US" dirty="0" err="1"/>
              <a:t>geen</a:t>
            </a:r>
            <a:r>
              <a:rPr lang="en-US" dirty="0"/>
              <a:t> DOAC?</a:t>
            </a:r>
            <a:endParaRPr lang="nl-NL" dirty="0"/>
          </a:p>
        </p:txBody>
      </p:sp>
      <p:sp>
        <p:nvSpPr>
          <p:cNvPr id="3" name="Content Placeholder 2">
            <a:extLst>
              <a:ext uri="{FF2B5EF4-FFF2-40B4-BE49-F238E27FC236}">
                <a16:creationId xmlns:a16="http://schemas.microsoft.com/office/drawing/2014/main" id="{A3777A50-5B19-4D65-80BF-B4F366C76D72}"/>
              </a:ext>
            </a:extLst>
          </p:cNvPr>
          <p:cNvSpPr>
            <a:spLocks noGrp="1"/>
          </p:cNvSpPr>
          <p:nvPr>
            <p:ph sz="half" idx="1"/>
          </p:nvPr>
        </p:nvSpPr>
        <p:spPr/>
        <p:txBody>
          <a:bodyPr/>
          <a:lstStyle/>
          <a:p>
            <a:r>
              <a:rPr lang="en-US" sz="2400" dirty="0" err="1"/>
              <a:t>Mechanische</a:t>
            </a:r>
            <a:r>
              <a:rPr lang="en-US" sz="2400" dirty="0"/>
              <a:t> </a:t>
            </a:r>
            <a:r>
              <a:rPr lang="en-US" sz="2400" dirty="0" err="1"/>
              <a:t>hartklep</a:t>
            </a:r>
            <a:endParaRPr lang="en-US" sz="2400" dirty="0"/>
          </a:p>
          <a:p>
            <a:r>
              <a:rPr lang="en-US" sz="2400" dirty="0">
                <a:sym typeface="Wingdings" panose="05000000000000000000" pitchFamily="2" charset="2"/>
              </a:rPr>
              <a:t>eGFR &lt; 15 ml/min</a:t>
            </a:r>
          </a:p>
          <a:p>
            <a:r>
              <a:rPr lang="en-US" sz="2400" dirty="0">
                <a:sym typeface="Wingdings" panose="05000000000000000000" pitchFamily="2" charset="2"/>
              </a:rPr>
              <a:t>eGFR &lt; 30 ml/min</a:t>
            </a:r>
            <a:br>
              <a:rPr lang="en-US" sz="2400" dirty="0">
                <a:sym typeface="Wingdings" panose="05000000000000000000" pitchFamily="2" charset="2"/>
              </a:rPr>
            </a:br>
            <a:endParaRPr lang="en-US" sz="2400" dirty="0">
              <a:sym typeface="Wingdings" panose="05000000000000000000" pitchFamily="2" charset="2"/>
            </a:endParaRPr>
          </a:p>
          <a:p>
            <a:r>
              <a:rPr lang="en-US" sz="2400" dirty="0" err="1">
                <a:sym typeface="Wingdings" panose="05000000000000000000" pitchFamily="2" charset="2"/>
              </a:rPr>
              <a:t>Zwangerschap</a:t>
            </a:r>
            <a:endParaRPr lang="en-US" sz="2400" dirty="0">
              <a:sym typeface="Wingdings" panose="05000000000000000000" pitchFamily="2" charset="2"/>
            </a:endParaRPr>
          </a:p>
          <a:p>
            <a:r>
              <a:rPr lang="en-US" sz="2400" dirty="0">
                <a:sym typeface="Wingdings" panose="05000000000000000000" pitchFamily="2" charset="2"/>
              </a:rPr>
              <a:t>DVT/</a:t>
            </a:r>
            <a:r>
              <a:rPr lang="en-US" sz="2400" dirty="0" err="1">
                <a:sym typeface="Wingdings" panose="05000000000000000000" pitchFamily="2" charset="2"/>
              </a:rPr>
              <a:t>longembolie</a:t>
            </a:r>
            <a:r>
              <a:rPr lang="en-US" sz="2400" dirty="0">
                <a:sym typeface="Wingdings" panose="05000000000000000000" pitchFamily="2" charset="2"/>
              </a:rPr>
              <a:t> </a:t>
            </a:r>
            <a:r>
              <a:rPr lang="en-US" sz="2400" dirty="0" err="1">
                <a:sym typeface="Wingdings" panose="05000000000000000000" pitchFamily="2" charset="2"/>
              </a:rPr>
              <a:t>bij</a:t>
            </a:r>
            <a:r>
              <a:rPr lang="en-US" sz="2400" dirty="0">
                <a:sym typeface="Wingdings" panose="05000000000000000000" pitchFamily="2" charset="2"/>
              </a:rPr>
              <a:t> </a:t>
            </a:r>
            <a:r>
              <a:rPr lang="en-US" sz="2400" dirty="0" err="1">
                <a:sym typeface="Wingdings" panose="05000000000000000000" pitchFamily="2" charset="2"/>
              </a:rPr>
              <a:t>maligniteit</a:t>
            </a:r>
            <a:endParaRPr lang="en-US" sz="2400" dirty="0">
              <a:sym typeface="Wingdings" panose="05000000000000000000" pitchFamily="2" charset="2"/>
            </a:endParaRPr>
          </a:p>
          <a:p>
            <a:r>
              <a:rPr lang="en-US" sz="2400" dirty="0">
                <a:sym typeface="Wingdings" panose="05000000000000000000" pitchFamily="2" charset="2"/>
              </a:rPr>
              <a:t>BMI &gt; 40 kg/m</a:t>
            </a:r>
            <a:r>
              <a:rPr lang="en-US" sz="2400" baseline="30000" dirty="0">
                <a:sym typeface="Wingdings" panose="05000000000000000000" pitchFamily="2" charset="2"/>
              </a:rPr>
              <a:t>2</a:t>
            </a:r>
            <a:r>
              <a:rPr lang="en-US" sz="2400" dirty="0">
                <a:sym typeface="Wingdings" panose="05000000000000000000" pitchFamily="2" charset="2"/>
              </a:rPr>
              <a:t> of &gt; 120 kg</a:t>
            </a:r>
          </a:p>
          <a:p>
            <a:r>
              <a:rPr lang="en-US" sz="2400" dirty="0" err="1">
                <a:sym typeface="Wingdings" panose="05000000000000000000" pitchFamily="2" charset="2"/>
              </a:rPr>
              <a:t>Sommige</a:t>
            </a:r>
            <a:r>
              <a:rPr lang="en-US" sz="2400" dirty="0">
                <a:sym typeface="Wingdings" panose="05000000000000000000" pitchFamily="2" charset="2"/>
              </a:rPr>
              <a:t> </a:t>
            </a:r>
            <a:r>
              <a:rPr lang="en-US" sz="2400" u="sng" dirty="0" err="1">
                <a:sym typeface="Wingdings" panose="05000000000000000000" pitchFamily="2" charset="2"/>
              </a:rPr>
              <a:t>systemische</a:t>
            </a:r>
            <a:r>
              <a:rPr lang="en-US" sz="2400" u="sng" dirty="0">
                <a:sym typeface="Wingdings" panose="05000000000000000000" pitchFamily="2" charset="2"/>
              </a:rPr>
              <a:t> </a:t>
            </a:r>
            <a:r>
              <a:rPr lang="en-US" sz="2400" dirty="0">
                <a:sym typeface="Wingdings" panose="05000000000000000000" pitchFamily="2" charset="2"/>
              </a:rPr>
              <a:t>co-</a:t>
            </a:r>
            <a:r>
              <a:rPr lang="en-US" sz="2400" dirty="0" err="1">
                <a:sym typeface="Wingdings" panose="05000000000000000000" pitchFamily="2" charset="2"/>
              </a:rPr>
              <a:t>medicatie</a:t>
            </a:r>
            <a:r>
              <a:rPr lang="en-US" sz="2400" dirty="0">
                <a:sym typeface="Wingdings" panose="05000000000000000000" pitchFamily="2" charset="2"/>
              </a:rPr>
              <a:t>, </a:t>
            </a:r>
            <a:r>
              <a:rPr lang="en-US" sz="2400" dirty="0" err="1">
                <a:sym typeface="Wingdings" panose="05000000000000000000" pitchFamily="2" charset="2"/>
              </a:rPr>
              <a:t>m.n</a:t>
            </a:r>
            <a:r>
              <a:rPr lang="en-US" sz="2400" dirty="0">
                <a:sym typeface="Wingdings" panose="05000000000000000000" pitchFamily="2" charset="2"/>
              </a:rPr>
              <a:t>. anti-</a:t>
            </a:r>
            <a:r>
              <a:rPr lang="en-US" sz="2400" dirty="0" err="1">
                <a:sym typeface="Wingdings" panose="05000000000000000000" pitchFamily="2" charset="2"/>
              </a:rPr>
              <a:t>schimmelmiddelen</a:t>
            </a:r>
            <a:r>
              <a:rPr lang="en-US" sz="2400" dirty="0">
                <a:sym typeface="Wingdings" panose="05000000000000000000" pitchFamily="2" charset="2"/>
              </a:rPr>
              <a:t> (</a:t>
            </a:r>
            <a:r>
              <a:rPr lang="en-US" sz="2400" dirty="0" err="1">
                <a:sym typeface="Wingdings" panose="05000000000000000000" pitchFamily="2" charset="2"/>
              </a:rPr>
              <a:t>itraconazol</a:t>
            </a:r>
            <a:r>
              <a:rPr lang="en-US" sz="2400" dirty="0">
                <a:sym typeface="Wingdings" panose="05000000000000000000" pitchFamily="2" charset="2"/>
              </a:rPr>
              <a:t>, </a:t>
            </a:r>
            <a:r>
              <a:rPr lang="en-US" sz="2400" dirty="0" err="1">
                <a:sym typeface="Wingdings" panose="05000000000000000000" pitchFamily="2" charset="2"/>
              </a:rPr>
              <a:t>voriconazol</a:t>
            </a:r>
            <a:r>
              <a:rPr lang="en-US" sz="2400" dirty="0">
                <a:sym typeface="Wingdings" panose="05000000000000000000" pitchFamily="2" charset="2"/>
              </a:rPr>
              <a:t>, </a:t>
            </a:r>
            <a:r>
              <a:rPr lang="en-US" sz="2400" dirty="0" err="1">
                <a:sym typeface="Wingdings" panose="05000000000000000000" pitchFamily="2" charset="2"/>
              </a:rPr>
              <a:t>ketoconazol</a:t>
            </a:r>
            <a:r>
              <a:rPr lang="en-US" sz="2400" dirty="0">
                <a:sym typeface="Wingdings" panose="05000000000000000000" pitchFamily="2" charset="2"/>
              </a:rPr>
              <a:t>) en HIV-protease </a:t>
            </a:r>
            <a:r>
              <a:rPr lang="en-US" sz="2400" dirty="0" err="1">
                <a:sym typeface="Wingdings" panose="05000000000000000000" pitchFamily="2" charset="2"/>
              </a:rPr>
              <a:t>remmers</a:t>
            </a:r>
            <a:r>
              <a:rPr lang="en-US" sz="2400" dirty="0">
                <a:sym typeface="Wingdings" panose="05000000000000000000" pitchFamily="2" charset="2"/>
              </a:rPr>
              <a:t> (</a:t>
            </a:r>
            <a:r>
              <a:rPr lang="en-US" sz="2400" dirty="0" err="1">
                <a:sym typeface="Wingdings" panose="05000000000000000000" pitchFamily="2" charset="2"/>
              </a:rPr>
              <a:t>bv</a:t>
            </a:r>
            <a:r>
              <a:rPr lang="en-US" sz="2400" dirty="0">
                <a:sym typeface="Wingdings" panose="05000000000000000000" pitchFamily="2" charset="2"/>
              </a:rPr>
              <a:t>. ritonavir)</a:t>
            </a:r>
            <a:endParaRPr lang="nl-NL" sz="2400" dirty="0"/>
          </a:p>
        </p:txBody>
      </p:sp>
      <p:sp>
        <p:nvSpPr>
          <p:cNvPr id="4" name="Content Placeholder 3">
            <a:extLst>
              <a:ext uri="{FF2B5EF4-FFF2-40B4-BE49-F238E27FC236}">
                <a16:creationId xmlns:a16="http://schemas.microsoft.com/office/drawing/2014/main" id="{5BB9AB47-FDDE-481A-A528-B3FBC15229FD}"/>
              </a:ext>
            </a:extLst>
          </p:cNvPr>
          <p:cNvSpPr>
            <a:spLocks noGrp="1"/>
          </p:cNvSpPr>
          <p:nvPr>
            <p:ph sz="half" idx="2"/>
          </p:nvPr>
        </p:nvSpPr>
        <p:spPr/>
        <p:txBody>
          <a:bodyPr/>
          <a:lstStyle/>
          <a:p>
            <a:pPr>
              <a:buFont typeface="Wingdings" panose="05000000000000000000" pitchFamily="2" charset="2"/>
              <a:buChar char="Ø"/>
            </a:pPr>
            <a:r>
              <a:rPr lang="en-US" sz="2400" dirty="0"/>
              <a:t>VKA (</a:t>
            </a:r>
            <a:r>
              <a:rPr lang="en-US" sz="2400" dirty="0" err="1"/>
              <a:t>bioklep</a:t>
            </a:r>
            <a:r>
              <a:rPr lang="en-US" sz="2400" dirty="0"/>
              <a:t> </a:t>
            </a:r>
            <a:r>
              <a:rPr lang="en-US" sz="2400" dirty="0" err="1"/>
              <a:t>geen</a:t>
            </a:r>
            <a:r>
              <a:rPr lang="en-US" sz="2400" dirty="0"/>
              <a:t> </a:t>
            </a:r>
            <a:r>
              <a:rPr lang="en-US" sz="2400" dirty="0" err="1"/>
              <a:t>contraïndicatie</a:t>
            </a:r>
            <a:endParaRPr lang="en-US" sz="2400" dirty="0"/>
          </a:p>
          <a:p>
            <a:pPr>
              <a:buFont typeface="Wingdings" panose="05000000000000000000" pitchFamily="2" charset="2"/>
              <a:buChar char="Ø"/>
            </a:pPr>
            <a:r>
              <a:rPr lang="en-US" sz="2400" dirty="0" err="1"/>
              <a:t>Contraïndicatie</a:t>
            </a:r>
            <a:r>
              <a:rPr lang="en-US" sz="2400" dirty="0"/>
              <a:t> </a:t>
            </a:r>
            <a:r>
              <a:rPr lang="en-US" sz="2400" dirty="0" err="1"/>
              <a:t>alle</a:t>
            </a:r>
            <a:r>
              <a:rPr lang="en-US" sz="2400" dirty="0"/>
              <a:t> DOAC’s</a:t>
            </a:r>
          </a:p>
          <a:p>
            <a:pPr>
              <a:buFont typeface="Wingdings" panose="05000000000000000000" pitchFamily="2" charset="2"/>
              <a:buChar char="Ø"/>
            </a:pPr>
            <a:r>
              <a:rPr lang="en-US" sz="2400" dirty="0" err="1">
                <a:sym typeface="Wingdings" panose="05000000000000000000" pitchFamily="2" charset="2"/>
              </a:rPr>
              <a:t>Contraïndicatie</a:t>
            </a:r>
            <a:r>
              <a:rPr lang="en-US" sz="2400" dirty="0">
                <a:sym typeface="Wingdings" panose="05000000000000000000" pitchFamily="2" charset="2"/>
              </a:rPr>
              <a:t> dabigatran; </a:t>
            </a:r>
            <a:r>
              <a:rPr lang="en-US" sz="2400" dirty="0" err="1">
                <a:sym typeface="Wingdings" panose="05000000000000000000" pitchFamily="2" charset="2"/>
              </a:rPr>
              <a:t>voorkeur</a:t>
            </a:r>
            <a:r>
              <a:rPr lang="en-US" sz="2400" dirty="0">
                <a:sym typeface="Wingdings" panose="05000000000000000000" pitchFamily="2" charset="2"/>
              </a:rPr>
              <a:t> VKA </a:t>
            </a:r>
            <a:r>
              <a:rPr lang="en-US" sz="2400" dirty="0" err="1">
                <a:sym typeface="Wingdings" panose="05000000000000000000" pitchFamily="2" charset="2"/>
              </a:rPr>
              <a:t>boven</a:t>
            </a:r>
            <a:r>
              <a:rPr lang="en-US" sz="2400" dirty="0">
                <a:sym typeface="Wingdings" panose="05000000000000000000" pitchFamily="2" charset="2"/>
              </a:rPr>
              <a:t> factor </a:t>
            </a:r>
            <a:r>
              <a:rPr lang="en-US" sz="2400" dirty="0" err="1">
                <a:sym typeface="Wingdings" panose="05000000000000000000" pitchFamily="2" charset="2"/>
              </a:rPr>
              <a:t>Xa</a:t>
            </a:r>
            <a:r>
              <a:rPr lang="en-US" sz="2400" dirty="0">
                <a:sym typeface="Wingdings" panose="05000000000000000000" pitchFamily="2" charset="2"/>
              </a:rPr>
              <a:t> </a:t>
            </a:r>
            <a:r>
              <a:rPr lang="en-US" sz="2400" dirty="0" err="1">
                <a:sym typeface="Wingdings" panose="05000000000000000000" pitchFamily="2" charset="2"/>
              </a:rPr>
              <a:t>remmers</a:t>
            </a:r>
            <a:endParaRPr lang="en-US" sz="2400" dirty="0">
              <a:sym typeface="Wingdings" panose="05000000000000000000" pitchFamily="2" charset="2"/>
            </a:endParaRPr>
          </a:p>
          <a:p>
            <a:pPr>
              <a:buFont typeface="Wingdings" panose="05000000000000000000" pitchFamily="2" charset="2"/>
              <a:buChar char="Ø"/>
            </a:pPr>
            <a:r>
              <a:rPr lang="en-US" sz="2400" dirty="0">
                <a:sym typeface="Wingdings" panose="05000000000000000000" pitchFamily="2" charset="2"/>
              </a:rPr>
              <a:t>LMWH</a:t>
            </a:r>
          </a:p>
          <a:p>
            <a:pPr>
              <a:buFont typeface="Wingdings" panose="05000000000000000000" pitchFamily="2" charset="2"/>
              <a:buChar char="Ø"/>
            </a:pPr>
            <a:r>
              <a:rPr lang="en-US" sz="2400" dirty="0" err="1">
                <a:sym typeface="Wingdings" panose="05000000000000000000" pitchFamily="2" charset="2"/>
              </a:rPr>
              <a:t>Voorkeur</a:t>
            </a:r>
            <a:r>
              <a:rPr lang="en-US" sz="2400" dirty="0">
                <a:sym typeface="Wingdings" panose="05000000000000000000" pitchFamily="2" charset="2"/>
              </a:rPr>
              <a:t> LMWH</a:t>
            </a:r>
          </a:p>
          <a:p>
            <a:pPr>
              <a:buFont typeface="Wingdings" panose="05000000000000000000" pitchFamily="2" charset="2"/>
              <a:buChar char="Ø"/>
            </a:pPr>
            <a:r>
              <a:rPr lang="en-US" sz="2400" dirty="0">
                <a:sym typeface="Wingdings" panose="05000000000000000000" pitchFamily="2" charset="2"/>
              </a:rPr>
              <a:t>VKA</a:t>
            </a:r>
          </a:p>
          <a:p>
            <a:pPr>
              <a:buFont typeface="Wingdings" panose="05000000000000000000" pitchFamily="2" charset="2"/>
              <a:buChar char="Ø"/>
            </a:pPr>
            <a:r>
              <a:rPr lang="en-US" sz="2400" dirty="0" err="1">
                <a:sym typeface="Wingdings" panose="05000000000000000000" pitchFamily="2" charset="2"/>
              </a:rPr>
              <a:t>Contraïndicatie</a:t>
            </a:r>
            <a:r>
              <a:rPr lang="en-US" sz="2400" dirty="0">
                <a:sym typeface="Wingdings" panose="05000000000000000000" pitchFamily="2" charset="2"/>
              </a:rPr>
              <a:t> DOAC (check </a:t>
            </a:r>
            <a:r>
              <a:rPr lang="en-US" sz="2400" dirty="0" err="1">
                <a:sym typeface="Wingdings" panose="05000000000000000000" pitchFamily="2" charset="2"/>
              </a:rPr>
              <a:t>kompas</a:t>
            </a:r>
            <a:r>
              <a:rPr lang="en-US" sz="2400" dirty="0">
                <a:sym typeface="Wingdings" panose="05000000000000000000" pitchFamily="2" charset="2"/>
              </a:rPr>
              <a:t>!!)</a:t>
            </a:r>
            <a:endParaRPr lang="nl-NL" sz="2400" dirty="0"/>
          </a:p>
        </p:txBody>
      </p:sp>
    </p:spTree>
    <p:extLst>
      <p:ext uri="{BB962C8B-B14F-4D97-AF65-F5344CB8AC3E}">
        <p14:creationId xmlns:p14="http://schemas.microsoft.com/office/powerpoint/2010/main" val="105409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511917"/>
            <a:ext cx="7206096" cy="5581379"/>
          </a:xfrm>
          <a:prstGeom prst="rect">
            <a:avLst/>
          </a:prstGeom>
        </p:spPr>
      </p:pic>
      <p:cxnSp>
        <p:nvCxnSpPr>
          <p:cNvPr id="9" name="Straight Connector 8"/>
          <p:cNvCxnSpPr/>
          <p:nvPr/>
        </p:nvCxnSpPr>
        <p:spPr bwMode="auto">
          <a:xfrm flipV="1">
            <a:off x="6730511" y="2780928"/>
            <a:ext cx="2160240" cy="2376265"/>
          </a:xfrm>
          <a:prstGeom prst="line">
            <a:avLst/>
          </a:prstGeom>
          <a:noFill/>
          <a:ln w="6350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Connector 11"/>
          <p:cNvCxnSpPr/>
          <p:nvPr/>
        </p:nvCxnSpPr>
        <p:spPr bwMode="auto">
          <a:xfrm flipH="1" flipV="1">
            <a:off x="6658502" y="2780928"/>
            <a:ext cx="2232249" cy="2315146"/>
          </a:xfrm>
          <a:prstGeom prst="line">
            <a:avLst/>
          </a:prstGeom>
          <a:noFill/>
          <a:ln w="6350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36505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58B4-A81E-4889-8C15-C11F1A9AFFEB}"/>
              </a:ext>
            </a:extLst>
          </p:cNvPr>
          <p:cNvSpPr>
            <a:spLocks noGrp="1"/>
          </p:cNvSpPr>
          <p:nvPr>
            <p:ph type="title"/>
          </p:nvPr>
        </p:nvSpPr>
        <p:spPr/>
        <p:txBody>
          <a:bodyPr/>
          <a:lstStyle/>
          <a:p>
            <a:r>
              <a:rPr lang="en-US" dirty="0" err="1"/>
              <a:t>Antidotum</a:t>
            </a:r>
            <a:r>
              <a:rPr lang="en-US" dirty="0"/>
              <a:t> </a:t>
            </a:r>
            <a:r>
              <a:rPr lang="en-US" dirty="0" err="1"/>
              <a:t>voor</a:t>
            </a:r>
            <a:r>
              <a:rPr lang="en-US" dirty="0"/>
              <a:t> </a:t>
            </a:r>
            <a:r>
              <a:rPr lang="en-US" dirty="0" err="1"/>
              <a:t>antistollingsmiddelen</a:t>
            </a:r>
            <a:endParaRPr lang="nl-NL" dirty="0"/>
          </a:p>
        </p:txBody>
      </p:sp>
      <p:sp>
        <p:nvSpPr>
          <p:cNvPr id="3" name="Content Placeholder 2">
            <a:extLst>
              <a:ext uri="{FF2B5EF4-FFF2-40B4-BE49-F238E27FC236}">
                <a16:creationId xmlns:a16="http://schemas.microsoft.com/office/drawing/2014/main" id="{DCB334DF-992D-42F6-B819-EBBD6CFD0E39}"/>
              </a:ext>
            </a:extLst>
          </p:cNvPr>
          <p:cNvSpPr>
            <a:spLocks noGrp="1"/>
          </p:cNvSpPr>
          <p:nvPr>
            <p:ph idx="1"/>
          </p:nvPr>
        </p:nvSpPr>
        <p:spPr>
          <a:xfrm>
            <a:off x="917376" y="1412875"/>
            <a:ext cx="10363200" cy="4608513"/>
          </a:xfrm>
        </p:spPr>
        <p:txBody>
          <a:bodyPr/>
          <a:lstStyle/>
          <a:p>
            <a:pPr marL="0" indent="0">
              <a:buNone/>
            </a:pPr>
            <a:r>
              <a:rPr lang="en-US" sz="2400" b="1" dirty="0" err="1"/>
              <a:t>Vitamine</a:t>
            </a:r>
            <a:r>
              <a:rPr lang="en-US" sz="2400" b="1" dirty="0"/>
              <a:t> K </a:t>
            </a:r>
            <a:r>
              <a:rPr lang="en-US" sz="2400" b="1" dirty="0" err="1"/>
              <a:t>antagonisten</a:t>
            </a:r>
            <a:endParaRPr lang="en-US" sz="2400" b="1" dirty="0"/>
          </a:p>
          <a:p>
            <a:r>
              <a:rPr lang="en-US" sz="2400" dirty="0" err="1"/>
              <a:t>Vitamine</a:t>
            </a:r>
            <a:r>
              <a:rPr lang="en-US" sz="2400" dirty="0"/>
              <a:t> K </a:t>
            </a:r>
          </a:p>
          <a:p>
            <a:pPr lvl="1"/>
            <a:r>
              <a:rPr lang="en-US" sz="2000" dirty="0" err="1"/>
              <a:t>Werkt</a:t>
            </a:r>
            <a:r>
              <a:rPr lang="en-US" sz="2000" dirty="0"/>
              <a:t> </a:t>
            </a:r>
            <a:r>
              <a:rPr lang="en-US" sz="2000" dirty="0" err="1"/>
              <a:t>relatief</a:t>
            </a:r>
            <a:r>
              <a:rPr lang="en-US" sz="2000" dirty="0"/>
              <a:t> </a:t>
            </a:r>
            <a:r>
              <a:rPr lang="en-US" sz="2000" dirty="0" err="1"/>
              <a:t>langzaam</a:t>
            </a:r>
            <a:r>
              <a:rPr lang="en-US" sz="2000" dirty="0"/>
              <a:t> (6-24 u) </a:t>
            </a:r>
            <a:r>
              <a:rPr lang="en-US" sz="2000" dirty="0" err="1"/>
              <a:t>voordat</a:t>
            </a:r>
            <a:r>
              <a:rPr lang="en-US" sz="2000" dirty="0"/>
              <a:t> INR </a:t>
            </a:r>
            <a:r>
              <a:rPr lang="en-US" sz="2000" dirty="0" err="1"/>
              <a:t>gezakt</a:t>
            </a:r>
            <a:r>
              <a:rPr lang="en-US" sz="2000" dirty="0"/>
              <a:t> is; </a:t>
            </a:r>
            <a:r>
              <a:rPr lang="en-US" sz="2000" dirty="0" err="1"/>
              <a:t>i.v.</a:t>
            </a:r>
            <a:r>
              <a:rPr lang="en-US" sz="2000" dirty="0"/>
              <a:t> of </a:t>
            </a:r>
            <a:r>
              <a:rPr lang="en-US" sz="2000" dirty="0" err="1"/>
              <a:t>oraal</a:t>
            </a:r>
            <a:endParaRPr lang="en-US" sz="2000" dirty="0"/>
          </a:p>
          <a:p>
            <a:endParaRPr lang="en-US" sz="2400" dirty="0"/>
          </a:p>
          <a:p>
            <a:r>
              <a:rPr lang="en-US" sz="2400" dirty="0" err="1"/>
              <a:t>Vier</a:t>
            </a:r>
            <a:r>
              <a:rPr lang="en-US" sz="2400" dirty="0"/>
              <a:t> </a:t>
            </a:r>
            <a:r>
              <a:rPr lang="en-US" sz="2400" dirty="0" err="1"/>
              <a:t>factoren</a:t>
            </a:r>
            <a:r>
              <a:rPr lang="en-US" sz="2400" dirty="0"/>
              <a:t> </a:t>
            </a:r>
            <a:r>
              <a:rPr lang="en-US" sz="2400" dirty="0" err="1"/>
              <a:t>concentraat</a:t>
            </a:r>
            <a:r>
              <a:rPr lang="en-US" sz="2400" dirty="0"/>
              <a:t> (</a:t>
            </a:r>
            <a:r>
              <a:rPr lang="en-US" sz="2400" dirty="0" err="1"/>
              <a:t>infuus</a:t>
            </a:r>
            <a:r>
              <a:rPr lang="en-US" sz="2400" dirty="0"/>
              <a:t>) </a:t>
            </a:r>
          </a:p>
          <a:p>
            <a:pPr lvl="1"/>
            <a:r>
              <a:rPr lang="en-US" sz="2000" dirty="0" err="1"/>
              <a:t>Werkt</a:t>
            </a:r>
            <a:r>
              <a:rPr lang="en-US" sz="2000" dirty="0"/>
              <a:t> </a:t>
            </a:r>
            <a:r>
              <a:rPr lang="en-US" sz="2000" dirty="0" err="1"/>
              <a:t>vrijwel</a:t>
            </a:r>
            <a:r>
              <a:rPr lang="en-US" sz="2000" dirty="0"/>
              <a:t> direct </a:t>
            </a:r>
            <a:r>
              <a:rPr lang="en-US" sz="2000" dirty="0">
                <a:sym typeface="Wingdings" panose="05000000000000000000" pitchFamily="2" charset="2"/>
              </a:rPr>
              <a:t> </a:t>
            </a:r>
            <a:r>
              <a:rPr lang="en-US" sz="2000" b="1" dirty="0" err="1">
                <a:sym typeface="Wingdings" panose="05000000000000000000" pitchFamily="2" charset="2"/>
              </a:rPr>
              <a:t>Voor</a:t>
            </a:r>
            <a:r>
              <a:rPr lang="en-US" sz="2000" b="1" dirty="0">
                <a:sym typeface="Wingdings" panose="05000000000000000000" pitchFamily="2" charset="2"/>
              </a:rPr>
              <a:t> </a:t>
            </a:r>
            <a:r>
              <a:rPr lang="en-US" sz="2000" b="1" dirty="0" err="1">
                <a:sym typeface="Wingdings" panose="05000000000000000000" pitchFamily="2" charset="2"/>
              </a:rPr>
              <a:t>levensbedreigende</a:t>
            </a:r>
            <a:r>
              <a:rPr lang="en-US" sz="2000" b="1" dirty="0">
                <a:sym typeface="Wingdings" panose="05000000000000000000" pitchFamily="2" charset="2"/>
              </a:rPr>
              <a:t> </a:t>
            </a:r>
            <a:r>
              <a:rPr lang="en-US" sz="2000" b="1" dirty="0" err="1">
                <a:sym typeface="Wingdings" panose="05000000000000000000" pitchFamily="2" charset="2"/>
              </a:rPr>
              <a:t>bloedingen</a:t>
            </a:r>
            <a:endParaRPr lang="en-US" sz="2000" dirty="0"/>
          </a:p>
          <a:p>
            <a:pPr marL="0" indent="0">
              <a:buNone/>
            </a:pPr>
            <a:endParaRPr lang="en-US" sz="2400" b="1" dirty="0"/>
          </a:p>
          <a:p>
            <a:pPr marL="0" indent="0">
              <a:buNone/>
            </a:pPr>
            <a:r>
              <a:rPr lang="en-US" sz="2400" b="1" dirty="0"/>
              <a:t>DOAC’s</a:t>
            </a:r>
          </a:p>
          <a:p>
            <a:r>
              <a:rPr lang="en-US" sz="2400" dirty="0"/>
              <a:t>Dabigatran etexilaat			</a:t>
            </a:r>
            <a:r>
              <a:rPr lang="en-US" sz="2400" dirty="0">
                <a:sym typeface="Wingdings" panose="05000000000000000000" pitchFamily="2" charset="2"/>
              </a:rPr>
              <a:t>	</a:t>
            </a:r>
            <a:r>
              <a:rPr lang="en-US" sz="2400" dirty="0" err="1">
                <a:sym typeface="Wingdings" panose="05000000000000000000" pitchFamily="2" charset="2"/>
              </a:rPr>
              <a:t>Idarucizumab</a:t>
            </a:r>
            <a:endParaRPr lang="en-US" sz="2400" dirty="0"/>
          </a:p>
          <a:p>
            <a:r>
              <a:rPr lang="en-US" sz="2400" dirty="0"/>
              <a:t>Apixaban, </a:t>
            </a:r>
            <a:r>
              <a:rPr lang="en-US" sz="2400" dirty="0" err="1"/>
              <a:t>edoxaban</a:t>
            </a:r>
            <a:r>
              <a:rPr lang="en-US" sz="2400" dirty="0"/>
              <a:t>, rivaroxaban		</a:t>
            </a:r>
            <a:r>
              <a:rPr lang="en-US" sz="2400" dirty="0">
                <a:sym typeface="Wingdings" panose="05000000000000000000" pitchFamily="2" charset="2"/>
              </a:rPr>
              <a:t>	In </a:t>
            </a:r>
            <a:r>
              <a:rPr lang="en-US" sz="2400" dirty="0" err="1">
                <a:sym typeface="Wingdings" panose="05000000000000000000" pitchFamily="2" charset="2"/>
              </a:rPr>
              <a:t>ontwikkeling</a:t>
            </a:r>
            <a:endParaRPr lang="nl-NL" sz="2400" dirty="0"/>
          </a:p>
        </p:txBody>
      </p:sp>
    </p:spTree>
    <p:extLst>
      <p:ext uri="{BB962C8B-B14F-4D97-AF65-F5344CB8AC3E}">
        <p14:creationId xmlns:p14="http://schemas.microsoft.com/office/powerpoint/2010/main" val="1413361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3AA5-64CD-4788-AD65-5C073D51C1BE}"/>
              </a:ext>
            </a:extLst>
          </p:cNvPr>
          <p:cNvSpPr>
            <a:spLocks noGrp="1"/>
          </p:cNvSpPr>
          <p:nvPr>
            <p:ph type="title"/>
          </p:nvPr>
        </p:nvSpPr>
        <p:spPr/>
        <p:txBody>
          <a:bodyPr/>
          <a:lstStyle/>
          <a:p>
            <a:r>
              <a:rPr lang="en-US" dirty="0" err="1"/>
              <a:t>Werkt</a:t>
            </a:r>
            <a:r>
              <a:rPr lang="en-US" dirty="0"/>
              <a:t> </a:t>
            </a:r>
            <a:r>
              <a:rPr lang="en-US" dirty="0" err="1"/>
              <a:t>een</a:t>
            </a:r>
            <a:r>
              <a:rPr lang="en-US" dirty="0"/>
              <a:t> </a:t>
            </a:r>
            <a:r>
              <a:rPr lang="en-US" dirty="0" err="1"/>
              <a:t>antidotum</a:t>
            </a:r>
            <a:r>
              <a:rPr lang="en-US" dirty="0"/>
              <a:t> </a:t>
            </a:r>
            <a:r>
              <a:rPr lang="en-US" dirty="0" err="1"/>
              <a:t>wel</a:t>
            </a:r>
            <a:r>
              <a:rPr lang="en-US" dirty="0"/>
              <a:t>?</a:t>
            </a:r>
            <a:endParaRPr lang="nl-NL" dirty="0"/>
          </a:p>
        </p:txBody>
      </p:sp>
      <p:pic>
        <p:nvPicPr>
          <p:cNvPr id="9" name="Content Placeholder 3">
            <a:extLst>
              <a:ext uri="{FF2B5EF4-FFF2-40B4-BE49-F238E27FC236}">
                <a16:creationId xmlns:a16="http://schemas.microsoft.com/office/drawing/2014/main" id="{1B81EFA6-4159-48DB-8004-39C10B132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19536" y="980728"/>
            <a:ext cx="7898092" cy="579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25758A95-B78A-4C5B-AEC1-E6C9C7EACAFA}"/>
              </a:ext>
            </a:extLst>
          </p:cNvPr>
          <p:cNvSpPr/>
          <p:nvPr/>
        </p:nvSpPr>
        <p:spPr bwMode="auto">
          <a:xfrm>
            <a:off x="3683732" y="6183998"/>
            <a:ext cx="5076564" cy="475920"/>
          </a:xfrm>
          <a:prstGeom prst="rect">
            <a:avLst/>
          </a:prstGeom>
          <a:noFill/>
          <a:ln w="3810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Tree>
    <p:extLst>
      <p:ext uri="{BB962C8B-B14F-4D97-AF65-F5344CB8AC3E}">
        <p14:creationId xmlns:p14="http://schemas.microsoft.com/office/powerpoint/2010/main" val="960301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09C8-E529-4ED6-9CA4-C26205163ABB}"/>
              </a:ext>
            </a:extLst>
          </p:cNvPr>
          <p:cNvSpPr>
            <a:spLocks noGrp="1"/>
          </p:cNvSpPr>
          <p:nvPr>
            <p:ph type="title"/>
          </p:nvPr>
        </p:nvSpPr>
        <p:spPr/>
        <p:txBody>
          <a:bodyPr/>
          <a:lstStyle/>
          <a:p>
            <a:r>
              <a:rPr lang="en-US" dirty="0" err="1"/>
              <a:t>Conclusie</a:t>
            </a:r>
            <a:r>
              <a:rPr lang="en-US" dirty="0"/>
              <a:t> </a:t>
            </a:r>
            <a:r>
              <a:rPr lang="en-US" dirty="0" err="1"/>
              <a:t>antidota</a:t>
            </a:r>
            <a:endParaRPr lang="nl-NL" dirty="0"/>
          </a:p>
        </p:txBody>
      </p:sp>
      <p:sp>
        <p:nvSpPr>
          <p:cNvPr id="3" name="Content Placeholder 2">
            <a:extLst>
              <a:ext uri="{FF2B5EF4-FFF2-40B4-BE49-F238E27FC236}">
                <a16:creationId xmlns:a16="http://schemas.microsoft.com/office/drawing/2014/main" id="{E9E988FC-11AA-4793-851B-5898846C32AA}"/>
              </a:ext>
            </a:extLst>
          </p:cNvPr>
          <p:cNvSpPr>
            <a:spLocks noGrp="1"/>
          </p:cNvSpPr>
          <p:nvPr>
            <p:ph idx="1"/>
          </p:nvPr>
        </p:nvSpPr>
        <p:spPr/>
        <p:txBody>
          <a:bodyPr/>
          <a:lstStyle/>
          <a:p>
            <a:pPr marL="0" indent="0">
              <a:buNone/>
            </a:pPr>
            <a:r>
              <a:rPr lang="en-US" dirty="0"/>
              <a:t>Het is </a:t>
            </a:r>
            <a:r>
              <a:rPr lang="en-US" dirty="0" err="1"/>
              <a:t>absoluut</a:t>
            </a:r>
            <a:r>
              <a:rPr lang="en-US" dirty="0"/>
              <a:t> </a:t>
            </a:r>
            <a:r>
              <a:rPr lang="en-US" i="1" u="sng" dirty="0" err="1"/>
              <a:t>wenselijk</a:t>
            </a:r>
            <a:r>
              <a:rPr lang="en-US" dirty="0"/>
              <a:t> om </a:t>
            </a:r>
            <a:r>
              <a:rPr lang="en-US" dirty="0" err="1"/>
              <a:t>vrijwel</a:t>
            </a:r>
            <a:r>
              <a:rPr lang="en-US" dirty="0"/>
              <a:t> direct de </a:t>
            </a:r>
            <a:r>
              <a:rPr lang="en-US" dirty="0" err="1"/>
              <a:t>bloedstolling</a:t>
            </a:r>
            <a:r>
              <a:rPr lang="en-US" dirty="0"/>
              <a:t> </a:t>
            </a:r>
            <a:r>
              <a:rPr lang="en-US" dirty="0" err="1"/>
              <a:t>te</a:t>
            </a:r>
            <a:r>
              <a:rPr lang="en-US" dirty="0"/>
              <a:t> </a:t>
            </a:r>
            <a:r>
              <a:rPr lang="en-US" dirty="0" err="1"/>
              <a:t>normaliseren</a:t>
            </a:r>
            <a:r>
              <a:rPr lang="en-US" dirty="0"/>
              <a:t> </a:t>
            </a:r>
            <a:r>
              <a:rPr lang="en-US" dirty="0" err="1"/>
              <a:t>bij</a:t>
            </a:r>
            <a:r>
              <a:rPr lang="en-US" dirty="0"/>
              <a:t> </a:t>
            </a:r>
            <a:r>
              <a:rPr lang="en-US" dirty="0" err="1"/>
              <a:t>een</a:t>
            </a:r>
            <a:r>
              <a:rPr lang="en-US" dirty="0"/>
              <a:t> </a:t>
            </a:r>
            <a:r>
              <a:rPr lang="en-US" dirty="0" err="1"/>
              <a:t>levensbedreigende</a:t>
            </a:r>
            <a:r>
              <a:rPr lang="en-US" dirty="0"/>
              <a:t> </a:t>
            </a:r>
            <a:r>
              <a:rPr lang="en-US" dirty="0" err="1"/>
              <a:t>bloeding</a:t>
            </a:r>
            <a:endParaRPr lang="en-US" dirty="0"/>
          </a:p>
          <a:p>
            <a:pPr marL="0" indent="0">
              <a:buNone/>
            </a:pPr>
            <a:endParaRPr lang="en-US" dirty="0"/>
          </a:p>
          <a:p>
            <a:pPr marL="0" indent="0">
              <a:buNone/>
            </a:pPr>
            <a:r>
              <a:rPr lang="en-US" dirty="0"/>
              <a:t>M</a:t>
            </a:r>
            <a:r>
              <a:rPr lang="nl-NL" dirty="0"/>
              <a:t>AAR het blijft </a:t>
            </a:r>
            <a:r>
              <a:rPr lang="nl-NL" i="1" u="sng" dirty="0"/>
              <a:t>onzeker</a:t>
            </a:r>
            <a:r>
              <a:rPr lang="nl-NL" i="1" dirty="0"/>
              <a:t> </a:t>
            </a:r>
            <a:r>
              <a:rPr lang="nl-NL" dirty="0"/>
              <a:t>of de we de prognose van de bloeding verbeteren</a:t>
            </a:r>
          </a:p>
          <a:p>
            <a:pPr marL="0" indent="0">
              <a:buNone/>
            </a:pPr>
            <a:endParaRPr lang="en-US" dirty="0"/>
          </a:p>
          <a:p>
            <a:pPr marL="0" indent="0">
              <a:buNone/>
            </a:pPr>
            <a:r>
              <a:rPr lang="en-US" i="1" dirty="0"/>
              <a:t>Is de </a:t>
            </a:r>
            <a:r>
              <a:rPr lang="en-US" i="1" dirty="0" err="1"/>
              <a:t>aanwezigheid</a:t>
            </a:r>
            <a:r>
              <a:rPr lang="en-US" i="1" dirty="0"/>
              <a:t> van </a:t>
            </a:r>
            <a:r>
              <a:rPr lang="en-US" i="1" dirty="0" err="1"/>
              <a:t>een</a:t>
            </a:r>
            <a:r>
              <a:rPr lang="en-US" i="1" dirty="0"/>
              <a:t> </a:t>
            </a:r>
            <a:r>
              <a:rPr lang="en-US" i="1" dirty="0" err="1"/>
              <a:t>antidotum</a:t>
            </a:r>
            <a:r>
              <a:rPr lang="en-US" i="1" dirty="0"/>
              <a:t> </a:t>
            </a:r>
            <a:r>
              <a:rPr lang="en-US" i="1" dirty="0" err="1"/>
              <a:t>belangrijk</a:t>
            </a:r>
            <a:r>
              <a:rPr lang="en-US" i="1" dirty="0"/>
              <a:t> in de </a:t>
            </a:r>
            <a:r>
              <a:rPr lang="en-US" i="1" dirty="0" err="1"/>
              <a:t>keuze</a:t>
            </a:r>
            <a:r>
              <a:rPr lang="en-US" i="1" dirty="0"/>
              <a:t> </a:t>
            </a:r>
            <a:r>
              <a:rPr lang="en-US" i="1" dirty="0" err="1"/>
              <a:t>voor</a:t>
            </a:r>
            <a:r>
              <a:rPr lang="en-US" i="1" dirty="0"/>
              <a:t> </a:t>
            </a:r>
            <a:r>
              <a:rPr lang="en-US" i="1" dirty="0" err="1"/>
              <a:t>een</a:t>
            </a:r>
            <a:r>
              <a:rPr lang="en-US" i="1" dirty="0"/>
              <a:t> </a:t>
            </a:r>
            <a:r>
              <a:rPr lang="en-US" i="1" dirty="0" err="1"/>
              <a:t>middel</a:t>
            </a:r>
            <a:r>
              <a:rPr lang="en-US" i="1" dirty="0"/>
              <a:t>?</a:t>
            </a:r>
          </a:p>
          <a:p>
            <a:r>
              <a:rPr lang="en-US" sz="2400" i="1" dirty="0"/>
              <a:t>In </a:t>
            </a:r>
            <a:r>
              <a:rPr lang="en-US" sz="2400" i="1" dirty="0" err="1"/>
              <a:t>principe</a:t>
            </a:r>
            <a:r>
              <a:rPr lang="en-US" sz="2400" i="1" dirty="0"/>
              <a:t> </a:t>
            </a:r>
            <a:r>
              <a:rPr lang="en-US" sz="2400" i="1" dirty="0" err="1"/>
              <a:t>niet</a:t>
            </a:r>
            <a:r>
              <a:rPr lang="en-US" sz="2400" i="1" dirty="0"/>
              <a:t>; </a:t>
            </a:r>
            <a:r>
              <a:rPr lang="en-US" sz="2400" i="1" dirty="0" err="1"/>
              <a:t>geen</a:t>
            </a:r>
            <a:r>
              <a:rPr lang="en-US" sz="2400" i="1" dirty="0"/>
              <a:t> </a:t>
            </a:r>
            <a:r>
              <a:rPr lang="en-US" sz="2400" i="1" dirty="0" err="1"/>
              <a:t>invloed</a:t>
            </a:r>
            <a:r>
              <a:rPr lang="en-US" sz="2400" i="1" dirty="0"/>
              <a:t> op </a:t>
            </a:r>
            <a:r>
              <a:rPr lang="en-US" sz="2400" i="1" dirty="0" err="1"/>
              <a:t>mortaliteit</a:t>
            </a:r>
            <a:r>
              <a:rPr lang="en-US" sz="2400" i="1" dirty="0"/>
              <a:t> van </a:t>
            </a:r>
            <a:r>
              <a:rPr lang="en-US" sz="2400" i="1" dirty="0" err="1"/>
              <a:t>patiënten</a:t>
            </a:r>
            <a:r>
              <a:rPr lang="en-US" sz="2400" i="1" dirty="0"/>
              <a:t> met </a:t>
            </a:r>
            <a:r>
              <a:rPr lang="en-US" sz="2400" i="1" dirty="0" err="1"/>
              <a:t>bloeding</a:t>
            </a:r>
            <a:endParaRPr lang="en-US" sz="2400" i="1" dirty="0"/>
          </a:p>
          <a:p>
            <a:r>
              <a:rPr lang="en-US" sz="2400" i="1" dirty="0" err="1"/>
              <a:t>Voor</a:t>
            </a:r>
            <a:r>
              <a:rPr lang="en-US" sz="2400" i="1" dirty="0"/>
              <a:t> </a:t>
            </a:r>
            <a:r>
              <a:rPr lang="en-US" sz="2400" i="1" dirty="0" err="1"/>
              <a:t>patiënten</a:t>
            </a:r>
            <a:r>
              <a:rPr lang="en-US" sz="2400" i="1" dirty="0"/>
              <a:t> </a:t>
            </a:r>
            <a:r>
              <a:rPr lang="en-US" sz="2400" i="1" dirty="0" err="1"/>
              <a:t>soms</a:t>
            </a:r>
            <a:r>
              <a:rPr lang="en-US" sz="2400" i="1" dirty="0"/>
              <a:t> </a:t>
            </a:r>
            <a:r>
              <a:rPr lang="en-US" sz="2400" i="1" dirty="0" err="1"/>
              <a:t>wel</a:t>
            </a:r>
            <a:r>
              <a:rPr lang="en-US" sz="2400" i="1" dirty="0"/>
              <a:t> </a:t>
            </a:r>
            <a:r>
              <a:rPr lang="en-US" sz="2400" i="1" dirty="0" err="1"/>
              <a:t>een</a:t>
            </a:r>
            <a:r>
              <a:rPr lang="en-US" sz="2400" i="1" dirty="0"/>
              <a:t> </a:t>
            </a:r>
            <a:r>
              <a:rPr lang="en-US" sz="2400" i="1" dirty="0" err="1"/>
              <a:t>belangrijk</a:t>
            </a:r>
            <a:r>
              <a:rPr lang="en-US" sz="2400" i="1" dirty="0"/>
              <a:t> </a:t>
            </a:r>
            <a:r>
              <a:rPr lang="en-US" sz="2400" i="1" dirty="0" err="1"/>
              <a:t>emotioneel</a:t>
            </a:r>
            <a:r>
              <a:rPr lang="en-US" sz="2400" i="1" dirty="0"/>
              <a:t> argument (shared decision making)</a:t>
            </a:r>
          </a:p>
        </p:txBody>
      </p:sp>
    </p:spTree>
    <p:extLst>
      <p:ext uri="{BB962C8B-B14F-4D97-AF65-F5344CB8AC3E}">
        <p14:creationId xmlns:p14="http://schemas.microsoft.com/office/powerpoint/2010/main" val="26091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CD8CA4-077F-4FB8-B0EE-DF9C81813E53}"/>
              </a:ext>
            </a:extLst>
          </p:cNvPr>
          <p:cNvSpPr>
            <a:spLocks noGrp="1"/>
          </p:cNvSpPr>
          <p:nvPr>
            <p:ph type="title"/>
          </p:nvPr>
        </p:nvSpPr>
        <p:spPr/>
        <p:txBody>
          <a:bodyPr/>
          <a:lstStyle/>
          <a:p>
            <a:r>
              <a:rPr lang="en-US" dirty="0" err="1"/>
              <a:t>Organisatie</a:t>
            </a:r>
            <a:r>
              <a:rPr lang="en-US" dirty="0"/>
              <a:t> van </a:t>
            </a:r>
            <a:r>
              <a:rPr lang="en-US" dirty="0" err="1"/>
              <a:t>antistollingszorg</a:t>
            </a:r>
            <a:r>
              <a:rPr lang="en-US" dirty="0"/>
              <a:t> in Amsterdam</a:t>
            </a:r>
            <a:endParaRPr lang="nl-NL" dirty="0"/>
          </a:p>
        </p:txBody>
      </p:sp>
      <p:sp>
        <p:nvSpPr>
          <p:cNvPr id="8" name="Text Placeholder 7">
            <a:extLst>
              <a:ext uri="{FF2B5EF4-FFF2-40B4-BE49-F238E27FC236}">
                <a16:creationId xmlns:a16="http://schemas.microsoft.com/office/drawing/2014/main" id="{46386286-732E-4C8B-9ACB-628536FE4DC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597989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17DBE-1368-4DE7-A68C-C5A525B72A80}"/>
              </a:ext>
            </a:extLst>
          </p:cNvPr>
          <p:cNvSpPr>
            <a:spLocks noGrp="1"/>
          </p:cNvSpPr>
          <p:nvPr>
            <p:ph type="title"/>
          </p:nvPr>
        </p:nvSpPr>
        <p:spPr/>
        <p:txBody>
          <a:bodyPr/>
          <a:lstStyle/>
          <a:p>
            <a:r>
              <a:rPr lang="en-US" dirty="0"/>
              <a:t>Het </a:t>
            </a:r>
            <a:r>
              <a:rPr lang="en-US" dirty="0" err="1"/>
              <a:t>perspectief</a:t>
            </a:r>
            <a:endParaRPr lang="nl-NL" dirty="0"/>
          </a:p>
        </p:txBody>
      </p:sp>
      <p:sp>
        <p:nvSpPr>
          <p:cNvPr id="5" name="Content Placeholder 4">
            <a:extLst>
              <a:ext uri="{FF2B5EF4-FFF2-40B4-BE49-F238E27FC236}">
                <a16:creationId xmlns:a16="http://schemas.microsoft.com/office/drawing/2014/main" id="{6858EFB6-1A48-49FD-B766-40F15489FD4E}"/>
              </a:ext>
            </a:extLst>
          </p:cNvPr>
          <p:cNvSpPr>
            <a:spLocks noGrp="1"/>
          </p:cNvSpPr>
          <p:nvPr>
            <p:ph idx="1"/>
          </p:nvPr>
        </p:nvSpPr>
        <p:spPr/>
        <p:txBody>
          <a:bodyPr/>
          <a:lstStyle/>
          <a:p>
            <a:r>
              <a:rPr lang="en-US" sz="2000" dirty="0"/>
              <a:t>2006 HARM rapport: 20% van </a:t>
            </a:r>
            <a:r>
              <a:rPr lang="en-US" sz="2000" dirty="0" err="1"/>
              <a:t>ziekenhuisopnames</a:t>
            </a:r>
            <a:r>
              <a:rPr lang="en-US" sz="2000" dirty="0"/>
              <a:t> </a:t>
            </a:r>
            <a:r>
              <a:rPr lang="en-US" sz="2000" dirty="0" err="1"/>
              <a:t>veroorzaakt</a:t>
            </a:r>
            <a:r>
              <a:rPr lang="en-US" sz="2000" dirty="0"/>
              <a:t> door </a:t>
            </a:r>
            <a:r>
              <a:rPr lang="en-US" sz="2000" dirty="0" err="1"/>
              <a:t>medicatiegebruik</a:t>
            </a:r>
            <a:endParaRPr lang="en-US" sz="2000" dirty="0"/>
          </a:p>
          <a:p>
            <a:pPr lvl="1"/>
            <a:r>
              <a:rPr lang="en-US" sz="2000" dirty="0"/>
              <a:t>50% </a:t>
            </a:r>
            <a:r>
              <a:rPr lang="en-US" sz="2000" dirty="0" err="1"/>
              <a:t>hiervan</a:t>
            </a:r>
            <a:r>
              <a:rPr lang="en-US" sz="2000" dirty="0"/>
              <a:t> door </a:t>
            </a:r>
            <a:r>
              <a:rPr lang="en-US" sz="2000" dirty="0" err="1"/>
              <a:t>antistollingsmedicatie</a:t>
            </a:r>
            <a:endParaRPr lang="en-US" sz="2000" dirty="0"/>
          </a:p>
          <a:p>
            <a:endParaRPr lang="en-US" sz="2000" dirty="0"/>
          </a:p>
          <a:p>
            <a:r>
              <a:rPr lang="en-US" sz="2000" dirty="0"/>
              <a:t>2010 IGZ rapport </a:t>
            </a:r>
            <a:r>
              <a:rPr lang="en-US" sz="2000" dirty="0" err="1"/>
              <a:t>n.a.v</a:t>
            </a:r>
            <a:r>
              <a:rPr lang="en-US" sz="2000" dirty="0"/>
              <a:t>. HARM: </a:t>
            </a:r>
            <a:r>
              <a:rPr lang="nl-NL" sz="2000" dirty="0"/>
              <a:t>“Keten trombosezorg niet sluitend”</a:t>
            </a:r>
          </a:p>
          <a:p>
            <a:pPr lvl="1"/>
            <a:r>
              <a:rPr lang="nl-NL" sz="2000" dirty="0"/>
              <a:t>Schakels in trombosezorgketen functioneren veelal als losse eenheden. Het ontbreekt aan samenwerking en er is onduidelijkheid over de rollen van de verschillende ketenpartners</a:t>
            </a:r>
          </a:p>
          <a:p>
            <a:pPr lvl="1"/>
            <a:endParaRPr lang="nl-NL" sz="2000" dirty="0"/>
          </a:p>
          <a:p>
            <a:r>
              <a:rPr lang="en-US" sz="2000" dirty="0"/>
              <a:t>2012: </a:t>
            </a:r>
            <a:r>
              <a:rPr lang="en-US" sz="2000" dirty="0" err="1"/>
              <a:t>Landelijke</a:t>
            </a:r>
            <a:r>
              <a:rPr lang="en-US" sz="2000" dirty="0"/>
              <a:t> </a:t>
            </a:r>
            <a:r>
              <a:rPr lang="en-US" sz="2000" dirty="0" err="1"/>
              <a:t>Standaard</a:t>
            </a:r>
            <a:r>
              <a:rPr lang="en-US" sz="2000" dirty="0"/>
              <a:t> </a:t>
            </a:r>
            <a:r>
              <a:rPr lang="en-US" sz="2000" dirty="0" err="1"/>
              <a:t>Ketenzorg</a:t>
            </a:r>
            <a:r>
              <a:rPr lang="en-US" sz="2000" dirty="0"/>
              <a:t> </a:t>
            </a:r>
            <a:r>
              <a:rPr lang="en-US" sz="2000" dirty="0" err="1"/>
              <a:t>Antistolling</a:t>
            </a:r>
            <a:r>
              <a:rPr lang="en-US" sz="2000" dirty="0"/>
              <a:t> (LSKA)</a:t>
            </a:r>
          </a:p>
          <a:p>
            <a:pPr lvl="1"/>
            <a:r>
              <a:rPr lang="en-US" sz="2000" dirty="0" err="1"/>
              <a:t>Uitgebreide</a:t>
            </a:r>
            <a:r>
              <a:rPr lang="en-US" sz="2000" dirty="0"/>
              <a:t> set </a:t>
            </a:r>
            <a:r>
              <a:rPr lang="en-US" sz="2000" dirty="0" err="1"/>
              <a:t>afspraken</a:t>
            </a:r>
            <a:r>
              <a:rPr lang="en-US" sz="2000" dirty="0"/>
              <a:t> over </a:t>
            </a:r>
            <a:r>
              <a:rPr lang="en-US" sz="2000" dirty="0" err="1"/>
              <a:t>wie</a:t>
            </a:r>
            <a:r>
              <a:rPr lang="en-US" sz="2000" dirty="0"/>
              <a:t> </a:t>
            </a:r>
            <a:r>
              <a:rPr lang="en-US" sz="2000" dirty="0" err="1"/>
              <a:t>welke</a:t>
            </a:r>
            <a:r>
              <a:rPr lang="en-US" sz="2000" dirty="0"/>
              <a:t> </a:t>
            </a:r>
            <a:r>
              <a:rPr lang="en-US" sz="2000" dirty="0" err="1"/>
              <a:t>verantwoordelijkheid</a:t>
            </a:r>
            <a:r>
              <a:rPr lang="en-US" sz="2000" dirty="0"/>
              <a:t> </a:t>
            </a:r>
            <a:r>
              <a:rPr lang="en-US" sz="2000" dirty="0" err="1"/>
              <a:t>heeft</a:t>
            </a:r>
            <a:endParaRPr lang="en-US" sz="2000" dirty="0"/>
          </a:p>
          <a:p>
            <a:pPr lvl="1"/>
            <a:endParaRPr lang="en-US" sz="2000" dirty="0"/>
          </a:p>
          <a:p>
            <a:r>
              <a:rPr lang="en-US" sz="2000" dirty="0"/>
              <a:t>2016: </a:t>
            </a:r>
            <a:r>
              <a:rPr lang="en-US" sz="2000" dirty="0" err="1"/>
              <a:t>Amsterdamse</a:t>
            </a:r>
            <a:r>
              <a:rPr lang="en-US" sz="2000" dirty="0"/>
              <a:t> </a:t>
            </a:r>
            <a:r>
              <a:rPr lang="en-US" sz="2000" dirty="0" err="1"/>
              <a:t>Standaard</a:t>
            </a:r>
            <a:r>
              <a:rPr lang="en-US" sz="2000" dirty="0"/>
              <a:t> </a:t>
            </a:r>
            <a:r>
              <a:rPr lang="en-US" sz="2000" dirty="0" err="1"/>
              <a:t>Ketenzorg</a:t>
            </a:r>
            <a:r>
              <a:rPr lang="en-US" sz="2000" dirty="0"/>
              <a:t> </a:t>
            </a:r>
            <a:r>
              <a:rPr lang="en-US" sz="2000" dirty="0" err="1"/>
              <a:t>Antistolling</a:t>
            </a:r>
            <a:r>
              <a:rPr lang="en-US" sz="2000" dirty="0"/>
              <a:t> (ASKA)</a:t>
            </a:r>
          </a:p>
          <a:p>
            <a:pPr lvl="1"/>
            <a:r>
              <a:rPr lang="en-US" sz="2000" dirty="0" err="1"/>
              <a:t>Vertaling</a:t>
            </a:r>
            <a:r>
              <a:rPr lang="en-US" sz="2000" dirty="0"/>
              <a:t> van LSKA </a:t>
            </a:r>
            <a:r>
              <a:rPr lang="en-US" sz="2000" dirty="0" err="1"/>
              <a:t>naar</a:t>
            </a:r>
            <a:r>
              <a:rPr lang="en-US" sz="2000" dirty="0"/>
              <a:t> </a:t>
            </a:r>
            <a:r>
              <a:rPr lang="en-US" sz="2000" dirty="0" err="1"/>
              <a:t>lokale</a:t>
            </a:r>
            <a:r>
              <a:rPr lang="en-US" sz="2000" dirty="0"/>
              <a:t> set van </a:t>
            </a:r>
            <a:r>
              <a:rPr lang="en-US" sz="2000" dirty="0" err="1"/>
              <a:t>werkafspraken</a:t>
            </a:r>
            <a:r>
              <a:rPr lang="en-US" sz="2000" dirty="0"/>
              <a:t> met </a:t>
            </a:r>
            <a:r>
              <a:rPr lang="en-US" sz="2000" dirty="0" err="1"/>
              <a:t>betrokkenheid</a:t>
            </a:r>
            <a:r>
              <a:rPr lang="en-US" sz="2000" dirty="0"/>
              <a:t> van </a:t>
            </a:r>
            <a:r>
              <a:rPr lang="en-US" sz="2000" dirty="0" err="1"/>
              <a:t>alle</a:t>
            </a:r>
            <a:r>
              <a:rPr lang="en-US" sz="2000" dirty="0"/>
              <a:t> </a:t>
            </a:r>
            <a:r>
              <a:rPr lang="en-US" sz="2000" dirty="0" err="1"/>
              <a:t>zorgpartners</a:t>
            </a:r>
            <a:r>
              <a:rPr lang="en-US" sz="2000" dirty="0"/>
              <a:t>: </a:t>
            </a:r>
            <a:r>
              <a:rPr lang="en-US" sz="2000" dirty="0" err="1"/>
              <a:t>huisarts</a:t>
            </a:r>
            <a:r>
              <a:rPr lang="en-US" sz="2000" dirty="0"/>
              <a:t>, </a:t>
            </a:r>
            <a:r>
              <a:rPr lang="en-US" sz="2000" dirty="0" err="1"/>
              <a:t>tandartsen</a:t>
            </a:r>
            <a:r>
              <a:rPr lang="en-US" sz="2000" dirty="0"/>
              <a:t>, </a:t>
            </a:r>
            <a:r>
              <a:rPr lang="en-US" sz="2000" dirty="0" err="1"/>
              <a:t>apotheken</a:t>
            </a:r>
            <a:r>
              <a:rPr lang="en-US" sz="2000" dirty="0"/>
              <a:t> (FBA), </a:t>
            </a:r>
            <a:r>
              <a:rPr lang="en-US" sz="2000" dirty="0" err="1"/>
              <a:t>trombosediensten</a:t>
            </a:r>
            <a:r>
              <a:rPr lang="en-US" sz="2000" dirty="0"/>
              <a:t> </a:t>
            </a:r>
            <a:r>
              <a:rPr lang="en-US" sz="2000" dirty="0" err="1"/>
              <a:t>en</a:t>
            </a:r>
            <a:r>
              <a:rPr lang="en-US" sz="2000" dirty="0"/>
              <a:t> </a:t>
            </a:r>
            <a:r>
              <a:rPr lang="en-US" sz="2000" dirty="0" err="1"/>
              <a:t>ziekenhuizen</a:t>
            </a:r>
            <a:endParaRPr lang="nl-NL" sz="2000" dirty="0"/>
          </a:p>
        </p:txBody>
      </p:sp>
    </p:spTree>
    <p:extLst>
      <p:ext uri="{BB962C8B-B14F-4D97-AF65-F5344CB8AC3E}">
        <p14:creationId xmlns:p14="http://schemas.microsoft.com/office/powerpoint/2010/main" val="221502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867E-F303-427A-8D8A-B396DCC655F7}"/>
              </a:ext>
            </a:extLst>
          </p:cNvPr>
          <p:cNvSpPr>
            <a:spLocks noGrp="1"/>
          </p:cNvSpPr>
          <p:nvPr>
            <p:ph type="title"/>
          </p:nvPr>
        </p:nvSpPr>
        <p:spPr/>
        <p:txBody>
          <a:bodyPr/>
          <a:lstStyle/>
          <a:p>
            <a:r>
              <a:rPr lang="en-US" dirty="0"/>
              <a:t>ASKA</a:t>
            </a:r>
            <a:endParaRPr lang="nl-NL" dirty="0"/>
          </a:p>
        </p:txBody>
      </p:sp>
      <p:sp>
        <p:nvSpPr>
          <p:cNvPr id="3" name="Content Placeholder 2">
            <a:extLst>
              <a:ext uri="{FF2B5EF4-FFF2-40B4-BE49-F238E27FC236}">
                <a16:creationId xmlns:a16="http://schemas.microsoft.com/office/drawing/2014/main" id="{5ACF18DF-EE76-4FED-A82B-1267D8AE1DE1}"/>
              </a:ext>
            </a:extLst>
          </p:cNvPr>
          <p:cNvSpPr>
            <a:spLocks noGrp="1"/>
          </p:cNvSpPr>
          <p:nvPr>
            <p:ph idx="1"/>
          </p:nvPr>
        </p:nvSpPr>
        <p:spPr/>
        <p:txBody>
          <a:bodyPr/>
          <a:lstStyle/>
          <a:p>
            <a:r>
              <a:rPr lang="en-US" dirty="0" err="1"/>
              <a:t>Gecoördineerd</a:t>
            </a:r>
            <a:r>
              <a:rPr lang="en-US" dirty="0"/>
              <a:t> door SIGRA</a:t>
            </a:r>
          </a:p>
          <a:p>
            <a:r>
              <a:rPr lang="en-US" dirty="0" err="1"/>
              <a:t>Bestaat</a:t>
            </a:r>
            <a:r>
              <a:rPr lang="en-US" dirty="0"/>
              <a:t> </a:t>
            </a:r>
            <a:r>
              <a:rPr lang="en-US" dirty="0" err="1"/>
              <a:t>uit</a:t>
            </a:r>
            <a:endParaRPr lang="en-US" dirty="0"/>
          </a:p>
          <a:p>
            <a:pPr lvl="1"/>
            <a:r>
              <a:rPr lang="en-US" dirty="0" err="1"/>
              <a:t>Regiotafel</a:t>
            </a:r>
            <a:r>
              <a:rPr lang="en-US" dirty="0"/>
              <a:t> </a:t>
            </a:r>
            <a:r>
              <a:rPr lang="en-US" dirty="0" err="1"/>
              <a:t>Antistolling</a:t>
            </a:r>
            <a:r>
              <a:rPr lang="en-US" dirty="0"/>
              <a:t>: </a:t>
            </a:r>
            <a:r>
              <a:rPr lang="en-US" dirty="0" err="1"/>
              <a:t>periodiek</a:t>
            </a:r>
            <a:r>
              <a:rPr lang="en-US" dirty="0"/>
              <a:t> </a:t>
            </a:r>
            <a:r>
              <a:rPr lang="en-US" dirty="0" err="1"/>
              <a:t>overleg</a:t>
            </a:r>
            <a:r>
              <a:rPr lang="en-US" dirty="0"/>
              <a:t> (</a:t>
            </a:r>
            <a:r>
              <a:rPr lang="en-US" dirty="0" err="1"/>
              <a:t>i.p</a:t>
            </a:r>
            <a:r>
              <a:rPr lang="en-US" dirty="0"/>
              <a:t>. 2x / </a:t>
            </a:r>
            <a:r>
              <a:rPr lang="en-US" dirty="0" err="1"/>
              <a:t>jaar</a:t>
            </a:r>
            <a:r>
              <a:rPr lang="en-US" dirty="0"/>
              <a:t>) met </a:t>
            </a:r>
            <a:r>
              <a:rPr lang="en-US" dirty="0" err="1"/>
              <a:t>alle</a:t>
            </a:r>
            <a:r>
              <a:rPr lang="en-US" dirty="0"/>
              <a:t> </a:t>
            </a:r>
            <a:r>
              <a:rPr lang="en-US" dirty="0" err="1"/>
              <a:t>regionale</a:t>
            </a:r>
            <a:r>
              <a:rPr lang="en-US" dirty="0"/>
              <a:t> </a:t>
            </a:r>
            <a:r>
              <a:rPr lang="en-US" dirty="0" err="1"/>
              <a:t>ketenpartners</a:t>
            </a:r>
            <a:endParaRPr lang="en-US" dirty="0"/>
          </a:p>
          <a:p>
            <a:pPr lvl="1"/>
            <a:r>
              <a:rPr lang="en-US" dirty="0" err="1"/>
              <a:t>Digitale</a:t>
            </a:r>
            <a:r>
              <a:rPr lang="en-US" dirty="0"/>
              <a:t> </a:t>
            </a:r>
            <a:r>
              <a:rPr lang="en-US" dirty="0" err="1"/>
              <a:t>expertisecentrum</a:t>
            </a:r>
            <a:r>
              <a:rPr lang="en-US" dirty="0"/>
              <a:t>: </a:t>
            </a:r>
            <a:r>
              <a:rPr lang="en-US" dirty="0" err="1"/>
              <a:t>Wie</a:t>
            </a:r>
            <a:r>
              <a:rPr lang="en-US" dirty="0"/>
              <a:t> </a:t>
            </a:r>
            <a:r>
              <a:rPr lang="en-US" dirty="0" err="1"/>
              <a:t>moet</a:t>
            </a:r>
            <a:r>
              <a:rPr lang="en-US" dirty="0"/>
              <a:t> </a:t>
            </a:r>
            <a:r>
              <a:rPr lang="en-US" dirty="0" err="1"/>
              <a:t>ik</a:t>
            </a:r>
            <a:r>
              <a:rPr lang="en-US" dirty="0"/>
              <a:t> </a:t>
            </a:r>
            <a:r>
              <a:rPr lang="en-US" dirty="0" err="1"/>
              <a:t>bellen</a:t>
            </a:r>
            <a:r>
              <a:rPr lang="en-US" dirty="0"/>
              <a:t> met </a:t>
            </a:r>
            <a:r>
              <a:rPr lang="en-US" dirty="0" err="1"/>
              <a:t>vragen</a:t>
            </a:r>
            <a:r>
              <a:rPr lang="en-US" dirty="0"/>
              <a:t> over </a:t>
            </a:r>
            <a:r>
              <a:rPr lang="en-US" dirty="0" err="1"/>
              <a:t>mijn</a:t>
            </a:r>
            <a:r>
              <a:rPr lang="en-US" dirty="0"/>
              <a:t> </a:t>
            </a:r>
            <a:r>
              <a:rPr lang="en-US" dirty="0" err="1"/>
              <a:t>patiënt</a:t>
            </a:r>
            <a:r>
              <a:rPr lang="en-US" dirty="0"/>
              <a:t>? </a:t>
            </a:r>
            <a:r>
              <a:rPr lang="en-US" i="1" dirty="0"/>
              <a:t>(</a:t>
            </a:r>
            <a:r>
              <a:rPr lang="en-US" i="1" dirty="0" err="1"/>
              <a:t>zie</a:t>
            </a:r>
            <a:r>
              <a:rPr lang="en-US" i="1" dirty="0"/>
              <a:t> </a:t>
            </a:r>
            <a:r>
              <a:rPr lang="en-US" i="1" dirty="0" err="1"/>
              <a:t>volgende</a:t>
            </a:r>
            <a:r>
              <a:rPr lang="en-US" i="1" dirty="0"/>
              <a:t> </a:t>
            </a:r>
            <a:r>
              <a:rPr lang="en-US" i="1" dirty="0" err="1"/>
              <a:t>dia</a:t>
            </a:r>
            <a:r>
              <a:rPr lang="en-US" i="1" dirty="0"/>
              <a:t>)</a:t>
            </a:r>
          </a:p>
          <a:p>
            <a:pPr lvl="1"/>
            <a:r>
              <a:rPr lang="en-US" dirty="0"/>
              <a:t>ASKA: de </a:t>
            </a:r>
            <a:r>
              <a:rPr lang="en-US" dirty="0" err="1"/>
              <a:t>daadwerkelijke</a:t>
            </a:r>
            <a:r>
              <a:rPr lang="en-US" dirty="0"/>
              <a:t> set </a:t>
            </a:r>
            <a:r>
              <a:rPr lang="en-US" dirty="0" err="1"/>
              <a:t>aan</a:t>
            </a:r>
            <a:r>
              <a:rPr lang="en-US" dirty="0"/>
              <a:t> </a:t>
            </a:r>
            <a:r>
              <a:rPr lang="en-US" dirty="0" err="1"/>
              <a:t>werkafspraken</a:t>
            </a:r>
            <a:r>
              <a:rPr lang="en-US" dirty="0"/>
              <a:t> over </a:t>
            </a:r>
            <a:r>
              <a:rPr lang="en-US" dirty="0" err="1"/>
              <a:t>communicatie</a:t>
            </a:r>
            <a:r>
              <a:rPr lang="en-US" dirty="0"/>
              <a:t> </a:t>
            </a:r>
            <a:r>
              <a:rPr lang="en-US" dirty="0" err="1"/>
              <a:t>tussen</a:t>
            </a:r>
            <a:r>
              <a:rPr lang="en-US" dirty="0"/>
              <a:t> </a:t>
            </a:r>
            <a:r>
              <a:rPr lang="en-US" dirty="0" err="1"/>
              <a:t>ketenpartners</a:t>
            </a:r>
            <a:endParaRPr lang="nl-NL" dirty="0"/>
          </a:p>
          <a:p>
            <a:pPr marL="0" indent="0">
              <a:buNone/>
            </a:pPr>
            <a:endParaRPr lang="en-US" dirty="0"/>
          </a:p>
          <a:p>
            <a:pPr marL="0" indent="0">
              <a:buNone/>
            </a:pPr>
            <a:r>
              <a:rPr lang="en-US" dirty="0">
                <a:solidFill>
                  <a:srgbClr val="0000CC"/>
                </a:solidFill>
                <a:hlinkClick r:id="rId2"/>
              </a:rPr>
              <a:t>https://</a:t>
            </a:r>
            <a:r>
              <a:rPr lang="en-US" dirty="0" smtClean="0">
                <a:solidFill>
                  <a:srgbClr val="0000CC"/>
                </a:solidFill>
                <a:hlinkClick r:id="rId2"/>
              </a:rPr>
              <a:t>www.sigra.nl/regiotafel-antistolling</a:t>
            </a:r>
            <a:r>
              <a:rPr lang="en-US" dirty="0" smtClean="0">
                <a:solidFill>
                  <a:srgbClr val="0000CC"/>
                </a:solidFill>
              </a:rPr>
              <a:t> </a:t>
            </a:r>
            <a:endParaRPr lang="en-US" dirty="0">
              <a:solidFill>
                <a:srgbClr val="0000CC"/>
              </a:solidFill>
            </a:endParaRPr>
          </a:p>
        </p:txBody>
      </p:sp>
    </p:spTree>
    <p:extLst>
      <p:ext uri="{BB962C8B-B14F-4D97-AF65-F5344CB8AC3E}">
        <p14:creationId xmlns:p14="http://schemas.microsoft.com/office/powerpoint/2010/main" val="972921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C70DF3-994A-4DAE-A50C-14FE4242AAE8}"/>
              </a:ext>
            </a:extLst>
          </p:cNvPr>
          <p:cNvSpPr/>
          <p:nvPr/>
        </p:nvSpPr>
        <p:spPr bwMode="auto">
          <a:xfrm>
            <a:off x="24680" y="0"/>
            <a:ext cx="12192000" cy="685800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pic>
        <p:nvPicPr>
          <p:cNvPr id="5" name="Picture 4">
            <a:extLst>
              <a:ext uri="{FF2B5EF4-FFF2-40B4-BE49-F238E27FC236}">
                <a16:creationId xmlns:a16="http://schemas.microsoft.com/office/drawing/2014/main" id="{189087DC-889A-4B9B-B9AD-802BEE7AB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574" y="0"/>
            <a:ext cx="9672851" cy="6858000"/>
          </a:xfrm>
          <a:prstGeom prst="rect">
            <a:avLst/>
          </a:prstGeom>
        </p:spPr>
      </p:pic>
      <p:sp>
        <p:nvSpPr>
          <p:cNvPr id="2" name="Rectangle: Rounded Corners 1">
            <a:extLst>
              <a:ext uri="{FF2B5EF4-FFF2-40B4-BE49-F238E27FC236}">
                <a16:creationId xmlns:a16="http://schemas.microsoft.com/office/drawing/2014/main" id="{A5F09E4F-8817-4196-8114-D5E374D93F9A}"/>
              </a:ext>
            </a:extLst>
          </p:cNvPr>
          <p:cNvSpPr/>
          <p:nvPr/>
        </p:nvSpPr>
        <p:spPr bwMode="auto">
          <a:xfrm>
            <a:off x="1259574" y="260648"/>
            <a:ext cx="4692410" cy="648072"/>
          </a:xfrm>
          <a:prstGeom prst="roundRect">
            <a:avLst/>
          </a:prstGeom>
          <a:noFill/>
          <a:ln w="5715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3" name="TextBox 2">
            <a:extLst>
              <a:ext uri="{FF2B5EF4-FFF2-40B4-BE49-F238E27FC236}">
                <a16:creationId xmlns:a16="http://schemas.microsoft.com/office/drawing/2014/main" id="{5F354E71-0B0D-4AF5-B8C2-FB84A2AB2B03}"/>
              </a:ext>
            </a:extLst>
          </p:cNvPr>
          <p:cNvSpPr txBox="1"/>
          <p:nvPr/>
        </p:nvSpPr>
        <p:spPr>
          <a:xfrm>
            <a:off x="7680176" y="2564904"/>
            <a:ext cx="3275256" cy="954107"/>
          </a:xfrm>
          <a:prstGeom prst="rect">
            <a:avLst/>
          </a:prstGeom>
          <a:noFill/>
        </p:spPr>
        <p:txBody>
          <a:bodyPr wrap="none" rtlCol="0">
            <a:spAutoFit/>
          </a:bodyPr>
          <a:lstStyle/>
          <a:p>
            <a:pPr marL="742950" indent="-742950" algn="l">
              <a:buFont typeface="+mj-lt"/>
              <a:buAutoNum type="arabicPeriod"/>
            </a:pPr>
            <a:r>
              <a:rPr lang="en-US" sz="2800" dirty="0">
                <a:solidFill>
                  <a:srgbClr val="A50021"/>
                </a:solidFill>
              </a:rPr>
              <a:t>VKA </a:t>
            </a:r>
            <a:r>
              <a:rPr lang="en-US" sz="2800" dirty="0" err="1">
                <a:solidFill>
                  <a:srgbClr val="A50021"/>
                </a:solidFill>
              </a:rPr>
              <a:t>gebruik</a:t>
            </a:r>
            <a:r>
              <a:rPr lang="en-US" sz="2800" dirty="0">
                <a:solidFill>
                  <a:srgbClr val="A50021"/>
                </a:solidFill>
              </a:rPr>
              <a:t> </a:t>
            </a:r>
            <a:r>
              <a:rPr lang="en-US" sz="2800" dirty="0">
                <a:solidFill>
                  <a:srgbClr val="A50021"/>
                </a:solidFill>
                <a:sym typeface="Wingdings" panose="05000000000000000000" pitchFamily="2" charset="2"/>
              </a:rPr>
              <a:t></a:t>
            </a:r>
            <a:r>
              <a:rPr lang="en-US" sz="2800" dirty="0">
                <a:solidFill>
                  <a:srgbClr val="A50021"/>
                </a:solidFill>
              </a:rPr>
              <a:t/>
            </a:r>
            <a:br>
              <a:rPr lang="en-US" sz="2800" dirty="0">
                <a:solidFill>
                  <a:srgbClr val="A50021"/>
                </a:solidFill>
              </a:rPr>
            </a:br>
            <a:r>
              <a:rPr lang="en-US" sz="2800" dirty="0" err="1">
                <a:solidFill>
                  <a:srgbClr val="A50021"/>
                </a:solidFill>
              </a:rPr>
              <a:t>Trombosedienst</a:t>
            </a:r>
            <a:endParaRPr lang="nl-NL" sz="2800" dirty="0">
              <a:solidFill>
                <a:srgbClr val="A50021"/>
              </a:solidFill>
            </a:endParaRPr>
          </a:p>
        </p:txBody>
      </p:sp>
      <p:sp>
        <p:nvSpPr>
          <p:cNvPr id="7" name="Rectangle: Rounded Corners 6">
            <a:extLst>
              <a:ext uri="{FF2B5EF4-FFF2-40B4-BE49-F238E27FC236}">
                <a16:creationId xmlns:a16="http://schemas.microsoft.com/office/drawing/2014/main" id="{1532362C-8A1E-4953-B2D0-54A5F5EB6A07}"/>
              </a:ext>
            </a:extLst>
          </p:cNvPr>
          <p:cNvSpPr/>
          <p:nvPr/>
        </p:nvSpPr>
        <p:spPr bwMode="auto">
          <a:xfrm>
            <a:off x="4007768" y="2132856"/>
            <a:ext cx="3240360" cy="2160240"/>
          </a:xfrm>
          <a:prstGeom prst="roundRect">
            <a:avLst/>
          </a:prstGeom>
          <a:noFill/>
          <a:ln w="5715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4" name="TextBox 3">
            <a:extLst>
              <a:ext uri="{FF2B5EF4-FFF2-40B4-BE49-F238E27FC236}">
                <a16:creationId xmlns:a16="http://schemas.microsoft.com/office/drawing/2014/main" id="{2F0B67DC-3C4F-43FB-B105-5A6D7F4F6DF5}"/>
              </a:ext>
            </a:extLst>
          </p:cNvPr>
          <p:cNvSpPr txBox="1"/>
          <p:nvPr/>
        </p:nvSpPr>
        <p:spPr>
          <a:xfrm>
            <a:off x="7608168" y="2348880"/>
            <a:ext cx="4536504" cy="1569660"/>
          </a:xfrm>
          <a:prstGeom prst="rect">
            <a:avLst/>
          </a:prstGeom>
          <a:noFill/>
        </p:spPr>
        <p:txBody>
          <a:bodyPr wrap="square" rtlCol="0">
            <a:spAutoFit/>
          </a:bodyPr>
          <a:lstStyle/>
          <a:p>
            <a:pPr marL="514350" indent="-514350" algn="l">
              <a:buFont typeface="+mj-lt"/>
              <a:buAutoNum type="arabicPeriod"/>
            </a:pPr>
            <a:r>
              <a:rPr lang="en-US" sz="2400" dirty="0">
                <a:solidFill>
                  <a:srgbClr val="A50021"/>
                </a:solidFill>
              </a:rPr>
              <a:t>DOAC </a:t>
            </a:r>
            <a:r>
              <a:rPr lang="en-US" sz="2400" dirty="0" err="1">
                <a:solidFill>
                  <a:srgbClr val="A50021"/>
                </a:solidFill>
              </a:rPr>
              <a:t>gebruik</a:t>
            </a:r>
            <a:endParaRPr lang="en-US" sz="2400" dirty="0">
              <a:solidFill>
                <a:srgbClr val="A50021"/>
              </a:solidFill>
            </a:endParaRPr>
          </a:p>
          <a:p>
            <a:pPr marL="514350" indent="-514350" algn="l">
              <a:buFont typeface="+mj-lt"/>
              <a:buAutoNum type="arabicPeriod"/>
            </a:pPr>
            <a:r>
              <a:rPr lang="en-US" sz="2400" dirty="0" err="1">
                <a:solidFill>
                  <a:srgbClr val="A50021"/>
                </a:solidFill>
              </a:rPr>
              <a:t>Hoofdbehandelaar</a:t>
            </a:r>
            <a:r>
              <a:rPr lang="en-US" sz="2400" dirty="0">
                <a:solidFill>
                  <a:srgbClr val="A50021"/>
                </a:solidFill>
              </a:rPr>
              <a:t> in 2e </a:t>
            </a:r>
            <a:r>
              <a:rPr lang="en-US" sz="2400" dirty="0" err="1">
                <a:solidFill>
                  <a:srgbClr val="A50021"/>
                </a:solidFill>
              </a:rPr>
              <a:t>lijn</a:t>
            </a:r>
            <a:r>
              <a:rPr lang="en-US" sz="2400" dirty="0">
                <a:solidFill>
                  <a:srgbClr val="A50021"/>
                </a:solidFill>
              </a:rPr>
              <a:t> </a:t>
            </a:r>
            <a:r>
              <a:rPr lang="en-US" sz="2400" dirty="0">
                <a:solidFill>
                  <a:srgbClr val="A50021"/>
                </a:solidFill>
                <a:sym typeface="Wingdings" panose="05000000000000000000" pitchFamily="2" charset="2"/>
              </a:rPr>
              <a:t></a:t>
            </a:r>
          </a:p>
          <a:p>
            <a:pPr algn="l"/>
            <a:r>
              <a:rPr lang="en-US" sz="2400" dirty="0">
                <a:solidFill>
                  <a:srgbClr val="A50021"/>
                </a:solidFill>
                <a:sym typeface="Wingdings" panose="05000000000000000000" pitchFamily="2" charset="2"/>
              </a:rPr>
              <a:t>Bel </a:t>
            </a:r>
            <a:r>
              <a:rPr lang="en-US" sz="2400" dirty="0" err="1">
                <a:solidFill>
                  <a:srgbClr val="A50021"/>
                </a:solidFill>
                <a:sym typeface="Wingdings" panose="05000000000000000000" pitchFamily="2" charset="2"/>
              </a:rPr>
              <a:t>ziekenhuis</a:t>
            </a:r>
            <a:r>
              <a:rPr lang="en-US" sz="2400" dirty="0">
                <a:solidFill>
                  <a:srgbClr val="A50021"/>
                </a:solidFill>
                <a:sym typeface="Wingdings" panose="05000000000000000000" pitchFamily="2" charset="2"/>
              </a:rPr>
              <a:t> </a:t>
            </a:r>
            <a:r>
              <a:rPr lang="en-US" sz="2400" dirty="0" err="1">
                <a:solidFill>
                  <a:srgbClr val="A50021"/>
                </a:solidFill>
                <a:sym typeface="Wingdings" panose="05000000000000000000" pitchFamily="2" charset="2"/>
              </a:rPr>
              <a:t>waar</a:t>
            </a:r>
            <a:r>
              <a:rPr lang="en-US" sz="2400" dirty="0">
                <a:solidFill>
                  <a:srgbClr val="A50021"/>
                </a:solidFill>
                <a:sym typeface="Wingdings" panose="05000000000000000000" pitchFamily="2" charset="2"/>
              </a:rPr>
              <a:t> </a:t>
            </a:r>
            <a:r>
              <a:rPr lang="en-US" sz="2400" dirty="0" err="1">
                <a:solidFill>
                  <a:srgbClr val="A50021"/>
                </a:solidFill>
                <a:sym typeface="Wingdings" panose="05000000000000000000" pitchFamily="2" charset="2"/>
              </a:rPr>
              <a:t>onder</a:t>
            </a:r>
            <a:r>
              <a:rPr lang="en-US" sz="2400" dirty="0">
                <a:solidFill>
                  <a:srgbClr val="A50021"/>
                </a:solidFill>
                <a:sym typeface="Wingdings" panose="05000000000000000000" pitchFamily="2" charset="2"/>
              </a:rPr>
              <a:t> </a:t>
            </a:r>
            <a:r>
              <a:rPr lang="en-US" sz="2400" dirty="0" err="1">
                <a:solidFill>
                  <a:srgbClr val="A50021"/>
                </a:solidFill>
                <a:sym typeface="Wingdings" panose="05000000000000000000" pitchFamily="2" charset="2"/>
              </a:rPr>
              <a:t>behandeling</a:t>
            </a:r>
            <a:endParaRPr lang="nl-NL" sz="2400" dirty="0">
              <a:solidFill>
                <a:srgbClr val="A50021"/>
              </a:solidFill>
            </a:endParaRPr>
          </a:p>
        </p:txBody>
      </p:sp>
      <p:sp>
        <p:nvSpPr>
          <p:cNvPr id="8" name="Rectangle: Rounded Corners 7">
            <a:extLst>
              <a:ext uri="{FF2B5EF4-FFF2-40B4-BE49-F238E27FC236}">
                <a16:creationId xmlns:a16="http://schemas.microsoft.com/office/drawing/2014/main" id="{180AB7BD-DC3E-44AD-B3B3-5539B841FA2A}"/>
              </a:ext>
            </a:extLst>
          </p:cNvPr>
          <p:cNvSpPr/>
          <p:nvPr/>
        </p:nvSpPr>
        <p:spPr bwMode="auto">
          <a:xfrm>
            <a:off x="1343472" y="4653136"/>
            <a:ext cx="4248472" cy="2160240"/>
          </a:xfrm>
          <a:prstGeom prst="roundRect">
            <a:avLst/>
          </a:prstGeom>
          <a:noFill/>
          <a:ln w="5715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9" name="TextBox 8">
            <a:extLst>
              <a:ext uri="{FF2B5EF4-FFF2-40B4-BE49-F238E27FC236}">
                <a16:creationId xmlns:a16="http://schemas.microsoft.com/office/drawing/2014/main" id="{CFA62F03-A8DB-4DAB-AC24-24C73F0CE724}"/>
              </a:ext>
            </a:extLst>
          </p:cNvPr>
          <p:cNvSpPr txBox="1"/>
          <p:nvPr/>
        </p:nvSpPr>
        <p:spPr>
          <a:xfrm>
            <a:off x="242242" y="1632243"/>
            <a:ext cx="4536504" cy="2308324"/>
          </a:xfrm>
          <a:prstGeom prst="rect">
            <a:avLst/>
          </a:prstGeom>
          <a:solidFill>
            <a:schemeClr val="bg1"/>
          </a:solidFill>
        </p:spPr>
        <p:txBody>
          <a:bodyPr wrap="square" rtlCol="0">
            <a:spAutoFit/>
          </a:bodyPr>
          <a:lstStyle/>
          <a:p>
            <a:pPr marL="514350" indent="-514350" algn="l">
              <a:buFont typeface="+mj-lt"/>
              <a:buAutoNum type="arabicPeriod"/>
            </a:pPr>
            <a:r>
              <a:rPr lang="en-US" sz="2400" dirty="0">
                <a:solidFill>
                  <a:srgbClr val="A50021"/>
                </a:solidFill>
              </a:rPr>
              <a:t>DOAC </a:t>
            </a:r>
            <a:r>
              <a:rPr lang="en-US" sz="2400" dirty="0" err="1">
                <a:solidFill>
                  <a:srgbClr val="A50021"/>
                </a:solidFill>
              </a:rPr>
              <a:t>gebruik</a:t>
            </a:r>
            <a:endParaRPr lang="en-US" sz="2400" dirty="0">
              <a:solidFill>
                <a:srgbClr val="A50021"/>
              </a:solidFill>
            </a:endParaRPr>
          </a:p>
          <a:p>
            <a:pPr marL="514350" indent="-514350" algn="l">
              <a:buFont typeface="+mj-lt"/>
              <a:buAutoNum type="arabicPeriod"/>
            </a:pPr>
            <a:r>
              <a:rPr lang="en-US" sz="2400" dirty="0" err="1">
                <a:solidFill>
                  <a:srgbClr val="A50021"/>
                </a:solidFill>
              </a:rPr>
              <a:t>Huisarts</a:t>
            </a:r>
            <a:r>
              <a:rPr lang="en-US" sz="2400" dirty="0">
                <a:solidFill>
                  <a:srgbClr val="A50021"/>
                </a:solidFill>
              </a:rPr>
              <a:t> </a:t>
            </a:r>
            <a:r>
              <a:rPr lang="en-US" sz="2400" dirty="0" err="1">
                <a:solidFill>
                  <a:srgbClr val="A50021"/>
                </a:solidFill>
              </a:rPr>
              <a:t>hoofdbehandelaar</a:t>
            </a:r>
            <a:r>
              <a:rPr lang="en-US" sz="2400" dirty="0">
                <a:solidFill>
                  <a:srgbClr val="A50021"/>
                </a:solidFill>
              </a:rPr>
              <a:t> </a:t>
            </a:r>
            <a:r>
              <a:rPr lang="en-US" sz="2400" dirty="0">
                <a:solidFill>
                  <a:srgbClr val="A50021"/>
                </a:solidFill>
                <a:sym typeface="Wingdings" panose="05000000000000000000" pitchFamily="2" charset="2"/>
              </a:rPr>
              <a:t></a:t>
            </a:r>
            <a:endParaRPr lang="en-US" sz="2400" dirty="0">
              <a:solidFill>
                <a:srgbClr val="A50021"/>
              </a:solidFill>
            </a:endParaRPr>
          </a:p>
          <a:p>
            <a:pPr algn="l"/>
            <a:r>
              <a:rPr lang="en-US" sz="2400" dirty="0" err="1">
                <a:solidFill>
                  <a:srgbClr val="A50021"/>
                </a:solidFill>
                <a:sym typeface="Wingdings" panose="05000000000000000000" pitchFamily="2" charset="2"/>
              </a:rPr>
              <a:t>Expertisecentrum</a:t>
            </a:r>
            <a:r>
              <a:rPr lang="en-US" sz="2400" dirty="0">
                <a:solidFill>
                  <a:srgbClr val="A50021"/>
                </a:solidFill>
                <a:sym typeface="Wingdings" panose="05000000000000000000" pitchFamily="2" charset="2"/>
              </a:rPr>
              <a:t> AMC</a:t>
            </a:r>
          </a:p>
          <a:p>
            <a:pPr marL="342900" indent="-342900" algn="l">
              <a:buFont typeface="Arial" panose="020B0604020202020204" pitchFamily="34" charset="0"/>
              <a:buChar char="•"/>
            </a:pPr>
            <a:r>
              <a:rPr lang="en-US" sz="2400" dirty="0">
                <a:solidFill>
                  <a:srgbClr val="0000CC"/>
                </a:solidFill>
                <a:sym typeface="Wingdings" panose="05000000000000000000" pitchFamily="2" charset="2"/>
              </a:rPr>
              <a:t>www.amc.nl/stolling</a:t>
            </a:r>
          </a:p>
          <a:p>
            <a:pPr marL="342900" indent="-342900" algn="l">
              <a:buFont typeface="Arial" panose="020B0604020202020204" pitchFamily="34" charset="0"/>
              <a:buChar char="•"/>
            </a:pPr>
            <a:r>
              <a:rPr lang="en-US" sz="2400" dirty="0">
                <a:solidFill>
                  <a:srgbClr val="0000CC"/>
                </a:solidFill>
                <a:sym typeface="Wingdings" panose="05000000000000000000" pitchFamily="2" charset="2"/>
              </a:rPr>
              <a:t>ASKA@amc.nl</a:t>
            </a:r>
          </a:p>
          <a:p>
            <a:pPr marL="342900" indent="-342900" algn="l">
              <a:buFont typeface="Arial" panose="020B0604020202020204" pitchFamily="34" charset="0"/>
              <a:buChar char="•"/>
            </a:pPr>
            <a:r>
              <a:rPr lang="en-US" sz="2400" dirty="0" err="1">
                <a:solidFill>
                  <a:srgbClr val="A50021"/>
                </a:solidFill>
                <a:sym typeface="Wingdings" panose="05000000000000000000" pitchFamily="2" charset="2"/>
              </a:rPr>
              <a:t>Telefonisch</a:t>
            </a:r>
            <a:endParaRPr lang="nl-NL" sz="2400" dirty="0">
              <a:solidFill>
                <a:srgbClr val="A50021"/>
              </a:solidFill>
            </a:endParaRPr>
          </a:p>
        </p:txBody>
      </p:sp>
      <p:sp>
        <p:nvSpPr>
          <p:cNvPr id="10" name="Rectangle: Rounded Corners 9">
            <a:extLst>
              <a:ext uri="{FF2B5EF4-FFF2-40B4-BE49-F238E27FC236}">
                <a16:creationId xmlns:a16="http://schemas.microsoft.com/office/drawing/2014/main" id="{5F0BE56C-82DD-48C3-9261-F2DBDC012827}"/>
              </a:ext>
            </a:extLst>
          </p:cNvPr>
          <p:cNvSpPr/>
          <p:nvPr/>
        </p:nvSpPr>
        <p:spPr bwMode="auto">
          <a:xfrm>
            <a:off x="5675842" y="4654520"/>
            <a:ext cx="3516502" cy="2160240"/>
          </a:xfrm>
          <a:prstGeom prst="roundRect">
            <a:avLst/>
          </a:prstGeom>
          <a:noFill/>
          <a:ln w="5715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Tree>
    <p:extLst>
      <p:ext uri="{BB962C8B-B14F-4D97-AF65-F5344CB8AC3E}">
        <p14:creationId xmlns:p14="http://schemas.microsoft.com/office/powerpoint/2010/main" val="28318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7" grpId="0" animBg="1"/>
      <p:bldP spid="7" grpId="1" animBg="1"/>
      <p:bldP spid="4" grpId="0"/>
      <p:bldP spid="4" grpId="1"/>
      <p:bldP spid="8" grpId="0" animBg="1"/>
      <p:bldP spid="8" grpId="1"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E5CEB-C92C-4B40-B706-E749C347C028}"/>
              </a:ext>
            </a:extLst>
          </p:cNvPr>
          <p:cNvSpPr>
            <a:spLocks noGrp="1"/>
          </p:cNvSpPr>
          <p:nvPr>
            <p:ph type="title"/>
          </p:nvPr>
        </p:nvSpPr>
        <p:spPr/>
        <p:txBody>
          <a:bodyPr/>
          <a:lstStyle/>
          <a:p>
            <a:r>
              <a:rPr lang="en-US" dirty="0"/>
              <a:t>De </a:t>
            </a:r>
            <a:r>
              <a:rPr lang="en-US" dirty="0" err="1"/>
              <a:t>huisarts</a:t>
            </a:r>
            <a:endParaRPr lang="nl-NL" dirty="0"/>
          </a:p>
        </p:txBody>
      </p:sp>
      <p:sp>
        <p:nvSpPr>
          <p:cNvPr id="5" name="Content Placeholder 4">
            <a:extLst>
              <a:ext uri="{FF2B5EF4-FFF2-40B4-BE49-F238E27FC236}">
                <a16:creationId xmlns:a16="http://schemas.microsoft.com/office/drawing/2014/main" id="{76632CA4-042D-457D-84DC-5929C2292818}"/>
              </a:ext>
            </a:extLst>
          </p:cNvPr>
          <p:cNvSpPr>
            <a:spLocks noGrp="1"/>
          </p:cNvSpPr>
          <p:nvPr>
            <p:ph idx="1"/>
          </p:nvPr>
        </p:nvSpPr>
        <p:spPr/>
        <p:txBody>
          <a:bodyPr/>
          <a:lstStyle/>
          <a:p>
            <a:r>
              <a:rPr lang="en-US" sz="2400" dirty="0" err="1"/>
              <a:t>Huisarts</a:t>
            </a:r>
            <a:r>
              <a:rPr lang="en-US" sz="2400" dirty="0"/>
              <a:t> mag </a:t>
            </a:r>
            <a:r>
              <a:rPr lang="en-US" sz="2400" dirty="0" err="1"/>
              <a:t>recepten</a:t>
            </a:r>
            <a:r>
              <a:rPr lang="en-US" sz="2400" dirty="0"/>
              <a:t> </a:t>
            </a:r>
            <a:r>
              <a:rPr lang="en-US" sz="2400" dirty="0" err="1"/>
              <a:t>uit</a:t>
            </a:r>
            <a:r>
              <a:rPr lang="en-US" sz="2400" dirty="0"/>
              <a:t> de 2e </a:t>
            </a:r>
            <a:r>
              <a:rPr lang="en-US" sz="2400" dirty="0" err="1"/>
              <a:t>lijn</a:t>
            </a:r>
            <a:r>
              <a:rPr lang="en-US" sz="2400" dirty="0"/>
              <a:t> </a:t>
            </a:r>
            <a:r>
              <a:rPr lang="en-US" sz="2400" dirty="0" err="1"/>
              <a:t>voortzetten</a:t>
            </a:r>
            <a:endParaRPr lang="en-US" sz="2400" dirty="0"/>
          </a:p>
          <a:p>
            <a:r>
              <a:rPr lang="en-US" sz="2400" dirty="0" err="1"/>
              <a:t>Huisarts</a:t>
            </a:r>
            <a:r>
              <a:rPr lang="en-US" sz="2400" dirty="0"/>
              <a:t> mag </a:t>
            </a:r>
            <a:r>
              <a:rPr lang="en-US" sz="2400" dirty="0" err="1"/>
              <a:t>ook</a:t>
            </a:r>
            <a:r>
              <a:rPr lang="en-US" sz="2400" dirty="0"/>
              <a:t> </a:t>
            </a:r>
            <a:r>
              <a:rPr lang="en-US" sz="2400" dirty="0" err="1"/>
              <a:t>zelfstandig</a:t>
            </a:r>
            <a:r>
              <a:rPr lang="en-US" sz="2400" dirty="0"/>
              <a:t> DOAC </a:t>
            </a:r>
            <a:r>
              <a:rPr lang="en-US" sz="2400" dirty="0" err="1"/>
              <a:t>initiëren</a:t>
            </a:r>
            <a:endParaRPr lang="en-US" sz="2400" dirty="0"/>
          </a:p>
          <a:p>
            <a:endParaRPr lang="en-US" sz="2400" dirty="0"/>
          </a:p>
          <a:p>
            <a:r>
              <a:rPr lang="en-US" sz="2400" dirty="0" err="1"/>
              <a:t>Eens</a:t>
            </a:r>
            <a:r>
              <a:rPr lang="en-US" sz="2400" dirty="0"/>
              <a:t> per </a:t>
            </a:r>
            <a:r>
              <a:rPr lang="en-US" sz="2400" dirty="0" err="1"/>
              <a:t>jaar</a:t>
            </a:r>
            <a:r>
              <a:rPr lang="en-US" sz="2400" dirty="0"/>
              <a:t>: </a:t>
            </a:r>
            <a:r>
              <a:rPr lang="en-US" sz="2400" dirty="0" err="1"/>
              <a:t>artsverklaring</a:t>
            </a:r>
            <a:endParaRPr lang="en-US" sz="2400" dirty="0"/>
          </a:p>
          <a:p>
            <a:endParaRPr lang="en-US" sz="2400" dirty="0"/>
          </a:p>
          <a:p>
            <a:r>
              <a:rPr lang="en-US" sz="2400" dirty="0"/>
              <a:t>I</a:t>
            </a:r>
            <a:r>
              <a:rPr lang="nl-NL" sz="2400" dirty="0" err="1"/>
              <a:t>ndien</a:t>
            </a:r>
            <a:r>
              <a:rPr lang="nl-NL" sz="2400" dirty="0"/>
              <a:t> voorgeschreven vanuit tweede lijn:</a:t>
            </a:r>
          </a:p>
          <a:p>
            <a:pPr lvl="1"/>
            <a:r>
              <a:rPr lang="en-US" sz="2000" dirty="0"/>
              <a:t>T</a:t>
            </a:r>
            <a:r>
              <a:rPr lang="nl-NL" sz="2000" dirty="0" err="1"/>
              <a:t>weede</a:t>
            </a:r>
            <a:r>
              <a:rPr lang="nl-NL" sz="2000" dirty="0"/>
              <a:t> lijn ook aanspreekpunt voor indicatie stelling, receptuur, </a:t>
            </a:r>
            <a:r>
              <a:rPr lang="nl-NL" sz="2000" dirty="0" err="1"/>
              <a:t>artsverklaring</a:t>
            </a:r>
            <a:r>
              <a:rPr lang="nl-NL" sz="2000" dirty="0"/>
              <a:t> </a:t>
            </a:r>
            <a:br>
              <a:rPr lang="nl-NL" sz="2000" dirty="0"/>
            </a:br>
            <a:r>
              <a:rPr lang="nl-NL" sz="2000" dirty="0"/>
              <a:t>(ook al kloppen patiënten hiervoor regelmatig wel aan bij de huisarts)</a:t>
            </a:r>
          </a:p>
          <a:p>
            <a:endParaRPr lang="en-US" sz="2400" dirty="0"/>
          </a:p>
          <a:p>
            <a:r>
              <a:rPr lang="en-US" sz="2400" dirty="0"/>
              <a:t>B</a:t>
            </a:r>
            <a:r>
              <a:rPr lang="nl-NL" sz="2400" dirty="0"/>
              <a:t>ij ontslag uit tweede lijn:</a:t>
            </a:r>
          </a:p>
          <a:p>
            <a:pPr lvl="1"/>
            <a:r>
              <a:rPr lang="en-US" sz="2000" dirty="0" err="1"/>
              <a:t>I.p</a:t>
            </a:r>
            <a:r>
              <a:rPr lang="en-US" sz="2000" dirty="0"/>
              <a:t>. </a:t>
            </a:r>
            <a:r>
              <a:rPr lang="en-US" sz="2000" dirty="0" err="1"/>
              <a:t>actief</a:t>
            </a:r>
            <a:r>
              <a:rPr lang="en-US" sz="2000" dirty="0"/>
              <a:t> </a:t>
            </a:r>
            <a:r>
              <a:rPr lang="en-US" sz="2000" dirty="0" err="1"/>
              <a:t>verantwoordelijkheid</a:t>
            </a:r>
            <a:r>
              <a:rPr lang="en-US" sz="2000" dirty="0"/>
              <a:t> </a:t>
            </a:r>
            <a:r>
              <a:rPr lang="en-US" sz="2000" dirty="0" err="1"/>
              <a:t>overdragen</a:t>
            </a:r>
            <a:r>
              <a:rPr lang="en-US" sz="2000" dirty="0"/>
              <a:t> </a:t>
            </a:r>
            <a:r>
              <a:rPr lang="en-US" sz="2000" dirty="0" err="1"/>
              <a:t>aan</a:t>
            </a:r>
            <a:r>
              <a:rPr lang="en-US" sz="2000" dirty="0"/>
              <a:t> </a:t>
            </a:r>
            <a:r>
              <a:rPr lang="en-US" sz="2000" dirty="0" err="1"/>
              <a:t>huisarts</a:t>
            </a:r>
            <a:r>
              <a:rPr lang="en-US" sz="2000" dirty="0"/>
              <a:t> (</a:t>
            </a:r>
            <a:r>
              <a:rPr lang="en-US" sz="2000" dirty="0" err="1"/>
              <a:t>bv</a:t>
            </a:r>
            <a:r>
              <a:rPr lang="en-US" sz="2000" dirty="0"/>
              <a:t>. via brief)</a:t>
            </a:r>
            <a:br>
              <a:rPr lang="en-US" sz="2000" dirty="0"/>
            </a:br>
            <a:r>
              <a:rPr lang="en-US" sz="2000" dirty="0"/>
              <a:t>(</a:t>
            </a:r>
            <a:r>
              <a:rPr lang="en-US" sz="2000" dirty="0" err="1"/>
              <a:t>wel</a:t>
            </a:r>
            <a:r>
              <a:rPr lang="en-US" sz="2000" dirty="0"/>
              <a:t> conform ASKA </a:t>
            </a:r>
            <a:r>
              <a:rPr lang="en-US" sz="2000" dirty="0" err="1"/>
              <a:t>afspraken</a:t>
            </a:r>
            <a:r>
              <a:rPr lang="en-US" sz="2000" dirty="0"/>
              <a:t>, </a:t>
            </a:r>
            <a:r>
              <a:rPr lang="en-US" sz="2000" dirty="0" err="1"/>
              <a:t>onzeker</a:t>
            </a:r>
            <a:r>
              <a:rPr lang="en-US" sz="2000" dirty="0"/>
              <a:t> hoe </a:t>
            </a:r>
            <a:r>
              <a:rPr lang="en-US" sz="2000" dirty="0" err="1"/>
              <a:t>goed</a:t>
            </a:r>
            <a:r>
              <a:rPr lang="en-US" sz="2000" dirty="0"/>
              <a:t> </a:t>
            </a:r>
            <a:r>
              <a:rPr lang="en-US" sz="2000" dirty="0" err="1"/>
              <a:t>dit</a:t>
            </a:r>
            <a:r>
              <a:rPr lang="en-US" sz="2000" dirty="0"/>
              <a:t> </a:t>
            </a:r>
            <a:r>
              <a:rPr lang="en-US" sz="2000" dirty="0" err="1"/>
              <a:t>nageleefd</a:t>
            </a:r>
            <a:r>
              <a:rPr lang="en-US" sz="2000" dirty="0"/>
              <a:t> </a:t>
            </a:r>
            <a:r>
              <a:rPr lang="en-US" sz="2000" dirty="0" err="1"/>
              <a:t>wordt</a:t>
            </a:r>
            <a:r>
              <a:rPr lang="en-US" sz="2000" dirty="0"/>
              <a:t>)</a:t>
            </a:r>
            <a:endParaRPr lang="nl-NL" sz="2000" dirty="0"/>
          </a:p>
        </p:txBody>
      </p:sp>
    </p:spTree>
    <p:extLst>
      <p:ext uri="{BB962C8B-B14F-4D97-AF65-F5344CB8AC3E}">
        <p14:creationId xmlns:p14="http://schemas.microsoft.com/office/powerpoint/2010/main" val="235217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Edoxa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5299075"/>
            <a:ext cx="1593180" cy="775861"/>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Pradax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958980" y="3958096"/>
            <a:ext cx="1873324" cy="845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xarel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4552" y="3052942"/>
            <a:ext cx="1941984" cy="570849"/>
          </a:xfrm>
          <a:prstGeom prst="rect">
            <a:avLst/>
          </a:prstGeom>
          <a:noFill/>
          <a:extLst>
            <a:ext uri="{909E8E84-426E-40DD-AFC4-6F175D3DCCD1}">
              <a14:hiddenFill xmlns:a14="http://schemas.microsoft.com/office/drawing/2010/main">
                <a:solidFill>
                  <a:srgbClr val="FFFFFF"/>
                </a:solidFill>
              </a14:hiddenFill>
            </a:ext>
          </a:extLst>
        </p:spPr>
      </p:pic>
      <p:sp>
        <p:nvSpPr>
          <p:cNvPr id="17419" name="Text Box 11"/>
          <p:cNvSpPr txBox="1">
            <a:spLocks noChangeArrowheads="1"/>
          </p:cNvSpPr>
          <p:nvPr/>
        </p:nvSpPr>
        <p:spPr bwMode="auto">
          <a:xfrm>
            <a:off x="6550236" y="4897680"/>
            <a:ext cx="269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CA" altLang="nl-NL" sz="2400" dirty="0"/>
              <a:t>Dabigatran etexilaat</a:t>
            </a:r>
          </a:p>
        </p:txBody>
      </p:sp>
      <p:sp>
        <p:nvSpPr>
          <p:cNvPr id="17420" name="Text Box 12"/>
          <p:cNvSpPr txBox="1">
            <a:spLocks noChangeArrowheads="1"/>
          </p:cNvSpPr>
          <p:nvPr/>
        </p:nvSpPr>
        <p:spPr bwMode="auto">
          <a:xfrm>
            <a:off x="2642724" y="3647278"/>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CA" altLang="nl-NL" sz="2400" dirty="0"/>
              <a:t>Rivaroxaban</a:t>
            </a:r>
          </a:p>
        </p:txBody>
      </p:sp>
      <p:sp>
        <p:nvSpPr>
          <p:cNvPr id="17421" name="Text Box 13"/>
          <p:cNvSpPr txBox="1">
            <a:spLocks noChangeArrowheads="1"/>
          </p:cNvSpPr>
          <p:nvPr/>
        </p:nvSpPr>
        <p:spPr bwMode="auto">
          <a:xfrm>
            <a:off x="2832430" y="4644884"/>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CA" altLang="nl-NL" sz="2400" dirty="0"/>
              <a:t>Apixaban</a:t>
            </a:r>
          </a:p>
        </p:txBody>
      </p:sp>
      <p:sp>
        <p:nvSpPr>
          <p:cNvPr id="17422" name="Text Box 14"/>
          <p:cNvSpPr txBox="1">
            <a:spLocks noChangeArrowheads="1"/>
          </p:cNvSpPr>
          <p:nvPr/>
        </p:nvSpPr>
        <p:spPr bwMode="auto">
          <a:xfrm>
            <a:off x="2832430" y="5787551"/>
            <a:ext cx="1601657" cy="461665"/>
          </a:xfrm>
          <a:prstGeom prst="rect">
            <a:avLst/>
          </a:prstGeom>
          <a:solidFill>
            <a:schemeClr val="bg1"/>
          </a:solidFill>
          <a:ln>
            <a:noFill/>
          </a:ln>
          <a:effectLst/>
          <a:extLst/>
        </p:spPr>
        <p:txBody>
          <a:bodyPr wrap="none">
            <a:spAutoFit/>
          </a:bodyPr>
          <a:lstStyle/>
          <a:p>
            <a:pPr algn="ctr"/>
            <a:r>
              <a:rPr lang="en-CA" altLang="nl-NL" sz="2400" dirty="0" err="1"/>
              <a:t>Edoxaban</a:t>
            </a:r>
            <a:r>
              <a:rPr lang="en-CA" altLang="nl-NL" sz="2400" dirty="0"/>
              <a:t>   </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2430" y="4071436"/>
            <a:ext cx="1432685" cy="578767"/>
          </a:xfrm>
          <a:prstGeom prst="rect">
            <a:avLst/>
          </a:prstGeom>
        </p:spPr>
      </p:pic>
      <p:sp>
        <p:nvSpPr>
          <p:cNvPr id="7" name="TextBox 6"/>
          <p:cNvSpPr txBox="1"/>
          <p:nvPr/>
        </p:nvSpPr>
        <p:spPr>
          <a:xfrm>
            <a:off x="2007066" y="2399694"/>
            <a:ext cx="2985817" cy="523220"/>
          </a:xfrm>
          <a:prstGeom prst="rect">
            <a:avLst/>
          </a:prstGeom>
          <a:noFill/>
        </p:spPr>
        <p:txBody>
          <a:bodyPr wrap="none" rtlCol="0">
            <a:spAutoFit/>
          </a:bodyPr>
          <a:lstStyle/>
          <a:p>
            <a:r>
              <a:rPr lang="nl-NL" sz="2800" b="1" dirty="0"/>
              <a:t>Factor </a:t>
            </a:r>
            <a:r>
              <a:rPr lang="nl-NL" sz="2800" b="1" dirty="0" err="1"/>
              <a:t>Xa</a:t>
            </a:r>
            <a:r>
              <a:rPr lang="nl-NL" sz="2800" b="1" dirty="0"/>
              <a:t> remmers</a:t>
            </a:r>
          </a:p>
        </p:txBody>
      </p:sp>
      <p:sp>
        <p:nvSpPr>
          <p:cNvPr id="8" name="TextBox 7"/>
          <p:cNvSpPr txBox="1"/>
          <p:nvPr/>
        </p:nvSpPr>
        <p:spPr>
          <a:xfrm>
            <a:off x="6384033" y="2480007"/>
            <a:ext cx="3290453" cy="954107"/>
          </a:xfrm>
          <a:prstGeom prst="rect">
            <a:avLst/>
          </a:prstGeom>
          <a:noFill/>
        </p:spPr>
        <p:txBody>
          <a:bodyPr wrap="none" rtlCol="0">
            <a:spAutoFit/>
          </a:bodyPr>
          <a:lstStyle/>
          <a:p>
            <a:r>
              <a:rPr lang="nl-NL" sz="2800" b="1" dirty="0"/>
              <a:t>Factor </a:t>
            </a:r>
            <a:r>
              <a:rPr lang="nl-NL" sz="2800" b="1" dirty="0" err="1"/>
              <a:t>IIa</a:t>
            </a:r>
            <a:r>
              <a:rPr lang="nl-NL" sz="2800" b="1" dirty="0"/>
              <a:t> (Trombine)</a:t>
            </a:r>
            <a:br>
              <a:rPr lang="nl-NL" sz="2800" b="1" dirty="0"/>
            </a:br>
            <a:r>
              <a:rPr lang="nl-NL" sz="2800" b="1" dirty="0"/>
              <a:t>remmer</a:t>
            </a:r>
          </a:p>
        </p:txBody>
      </p:sp>
      <p:sp>
        <p:nvSpPr>
          <p:cNvPr id="15" name="Title 1"/>
          <p:cNvSpPr>
            <a:spLocks noGrp="1"/>
          </p:cNvSpPr>
          <p:nvPr>
            <p:ph type="title"/>
          </p:nvPr>
        </p:nvSpPr>
        <p:spPr>
          <a:xfrm>
            <a:off x="2207568" y="552275"/>
            <a:ext cx="7772400" cy="1143000"/>
          </a:xfrm>
        </p:spPr>
        <p:txBody>
          <a:bodyPr/>
          <a:lstStyle/>
          <a:p>
            <a:r>
              <a:rPr lang="nl-NL" dirty="0"/>
              <a:t>Nieuwe Orale </a:t>
            </a:r>
            <a:r>
              <a:rPr lang="nl-NL" dirty="0" err="1"/>
              <a:t>AntiCoagulantia</a:t>
            </a:r>
            <a:r>
              <a:rPr lang="nl-NL" dirty="0"/>
              <a:t> (</a:t>
            </a:r>
            <a:r>
              <a:rPr lang="nl-NL" dirty="0" err="1"/>
              <a:t>NOAC’s</a:t>
            </a:r>
            <a:r>
              <a:rPr lang="nl-NL" dirty="0"/>
              <a:t>)</a:t>
            </a:r>
          </a:p>
        </p:txBody>
      </p:sp>
      <p:sp>
        <p:nvSpPr>
          <p:cNvPr id="16" name="TextBox 15"/>
          <p:cNvSpPr txBox="1"/>
          <p:nvPr/>
        </p:nvSpPr>
        <p:spPr>
          <a:xfrm>
            <a:off x="2325577" y="814924"/>
            <a:ext cx="7865166" cy="646331"/>
          </a:xfrm>
          <a:prstGeom prst="rect">
            <a:avLst/>
          </a:prstGeom>
          <a:solidFill>
            <a:schemeClr val="bg1"/>
          </a:solidFill>
        </p:spPr>
        <p:txBody>
          <a:bodyPr wrap="none" rtlCol="0">
            <a:spAutoFit/>
          </a:bodyPr>
          <a:lstStyle/>
          <a:p>
            <a:r>
              <a:rPr lang="nl-NL" sz="3600" dirty="0">
                <a:solidFill>
                  <a:srgbClr val="A50021"/>
                </a:solidFill>
              </a:rPr>
              <a:t>Non-VKA Orale </a:t>
            </a:r>
            <a:r>
              <a:rPr lang="nl-NL" sz="3600" dirty="0" err="1">
                <a:solidFill>
                  <a:srgbClr val="A50021"/>
                </a:solidFill>
              </a:rPr>
              <a:t>AntiCoagulantia</a:t>
            </a:r>
            <a:r>
              <a:rPr lang="nl-NL" sz="3600" dirty="0">
                <a:solidFill>
                  <a:srgbClr val="A50021"/>
                </a:solidFill>
              </a:rPr>
              <a:t> (</a:t>
            </a:r>
            <a:r>
              <a:rPr lang="nl-NL" sz="3600" dirty="0" err="1">
                <a:solidFill>
                  <a:srgbClr val="A50021"/>
                </a:solidFill>
              </a:rPr>
              <a:t>NOAC’s</a:t>
            </a:r>
            <a:r>
              <a:rPr lang="nl-NL" sz="3600" dirty="0">
                <a:solidFill>
                  <a:srgbClr val="A50021"/>
                </a:solidFill>
              </a:rPr>
              <a:t>)</a:t>
            </a:r>
          </a:p>
        </p:txBody>
      </p:sp>
      <p:sp>
        <p:nvSpPr>
          <p:cNvPr id="17" name="TextBox 16"/>
          <p:cNvSpPr txBox="1"/>
          <p:nvPr/>
        </p:nvSpPr>
        <p:spPr>
          <a:xfrm>
            <a:off x="2375077" y="767994"/>
            <a:ext cx="7815666" cy="646331"/>
          </a:xfrm>
          <a:prstGeom prst="rect">
            <a:avLst/>
          </a:prstGeom>
          <a:solidFill>
            <a:schemeClr val="bg1"/>
          </a:solidFill>
        </p:spPr>
        <p:txBody>
          <a:bodyPr wrap="none" rtlCol="0">
            <a:spAutoFit/>
          </a:bodyPr>
          <a:lstStyle/>
          <a:p>
            <a:r>
              <a:rPr lang="nl-NL" sz="3600" dirty="0">
                <a:solidFill>
                  <a:srgbClr val="A50021"/>
                </a:solidFill>
              </a:rPr>
              <a:t>Directe Orale </a:t>
            </a:r>
            <a:r>
              <a:rPr lang="nl-NL" sz="3600" dirty="0" err="1">
                <a:solidFill>
                  <a:srgbClr val="A50021"/>
                </a:solidFill>
              </a:rPr>
              <a:t>AntiCoagulantia</a:t>
            </a:r>
            <a:r>
              <a:rPr lang="nl-NL" sz="3600" dirty="0">
                <a:solidFill>
                  <a:srgbClr val="A50021"/>
                </a:solidFill>
              </a:rPr>
              <a:t> (</a:t>
            </a:r>
            <a:r>
              <a:rPr lang="nl-NL" sz="3600" dirty="0" err="1">
                <a:solidFill>
                  <a:srgbClr val="A50021"/>
                </a:solidFill>
              </a:rPr>
              <a:t>DOAC’s</a:t>
            </a:r>
            <a:r>
              <a:rPr lang="nl-NL" sz="3600" dirty="0">
                <a:solidFill>
                  <a:srgbClr val="A50021"/>
                </a:solidFill>
              </a:rPr>
              <a:t>)   </a:t>
            </a:r>
          </a:p>
        </p:txBody>
      </p:sp>
      <p:sp>
        <p:nvSpPr>
          <p:cNvPr id="18" name="TextBox 17">
            <a:extLst>
              <a:ext uri="{FF2B5EF4-FFF2-40B4-BE49-F238E27FC236}">
                <a16:creationId xmlns:a16="http://schemas.microsoft.com/office/drawing/2014/main" id="{35592729-B23A-4280-97DC-05BDABADF0C9}"/>
              </a:ext>
            </a:extLst>
          </p:cNvPr>
          <p:cNvSpPr txBox="1"/>
          <p:nvPr/>
        </p:nvSpPr>
        <p:spPr>
          <a:xfrm>
            <a:off x="4326536" y="1556792"/>
            <a:ext cx="6682181" cy="4832092"/>
          </a:xfrm>
          <a:prstGeom prst="rect">
            <a:avLst/>
          </a:prstGeom>
          <a:solidFill>
            <a:schemeClr val="bg1"/>
          </a:solidFill>
          <a:ln w="28575">
            <a:solidFill>
              <a:schemeClr val="tx2"/>
            </a:solidFill>
          </a:ln>
        </p:spPr>
        <p:txBody>
          <a:bodyPr wrap="square" rtlCol="0">
            <a:spAutoFit/>
          </a:bodyPr>
          <a:lstStyle/>
          <a:p>
            <a:pPr algn="l"/>
            <a:r>
              <a:rPr lang="en-US" sz="2800" b="1" i="1" dirty="0" err="1"/>
              <a:t>Atriumfibrilleren</a:t>
            </a:r>
            <a:endParaRPr lang="en-US" sz="2800" b="1" i="1" dirty="0"/>
          </a:p>
          <a:p>
            <a:pPr marL="571500" indent="-571500" algn="l">
              <a:buFont typeface="Arial" panose="020B0604020202020204" pitchFamily="34" charset="0"/>
              <a:buChar char="•"/>
            </a:pPr>
            <a:r>
              <a:rPr lang="en-US" sz="2800" dirty="0"/>
              <a:t>4 RCTs vs VKA; 1 vs ASA</a:t>
            </a:r>
          </a:p>
          <a:p>
            <a:pPr marL="571500" indent="-571500" algn="l">
              <a:buFont typeface="Arial" panose="020B0604020202020204" pitchFamily="34" charset="0"/>
              <a:buChar char="•"/>
            </a:pPr>
            <a:r>
              <a:rPr lang="en-US" sz="2800" dirty="0"/>
              <a:t>77.282 </a:t>
            </a:r>
            <a:r>
              <a:rPr lang="en-US" sz="2800" dirty="0" err="1"/>
              <a:t>ptn</a:t>
            </a:r>
            <a:endParaRPr lang="en-US" sz="2800" dirty="0"/>
          </a:p>
          <a:p>
            <a:pPr algn="l"/>
            <a:endParaRPr lang="en-US" sz="2800" dirty="0"/>
          </a:p>
          <a:p>
            <a:pPr algn="l"/>
            <a:r>
              <a:rPr lang="en-US" sz="2800" b="1" i="1" dirty="0"/>
              <a:t>DVT / </a:t>
            </a:r>
            <a:r>
              <a:rPr lang="en-US" sz="2800" b="1" i="1" dirty="0" err="1"/>
              <a:t>Longembolie</a:t>
            </a:r>
            <a:endParaRPr lang="en-US" sz="2800" b="1" i="1" dirty="0"/>
          </a:p>
          <a:p>
            <a:pPr marL="571500" indent="-571500" algn="l">
              <a:buFont typeface="Arial" panose="020B0604020202020204" pitchFamily="34" charset="0"/>
              <a:buChar char="•"/>
            </a:pPr>
            <a:r>
              <a:rPr lang="en-US" sz="2800" u="sng" dirty="0"/>
              <a:t>Acute </a:t>
            </a:r>
            <a:r>
              <a:rPr lang="en-US" sz="2800" u="sng" dirty="0" err="1"/>
              <a:t>behandeling</a:t>
            </a:r>
            <a:endParaRPr lang="en-US" sz="2800" u="sng" dirty="0"/>
          </a:p>
          <a:p>
            <a:pPr marL="1028700" lvl="1" indent="-571500" algn="l">
              <a:buFont typeface="Arial" panose="020B0604020202020204" pitchFamily="34" charset="0"/>
              <a:buChar char="•"/>
            </a:pPr>
            <a:r>
              <a:rPr lang="en-US" sz="2800" dirty="0"/>
              <a:t>6 RCTs vs LMWH/VKA</a:t>
            </a:r>
          </a:p>
          <a:p>
            <a:pPr marL="1028700" lvl="1" indent="-571500" algn="l">
              <a:buFont typeface="Arial" panose="020B0604020202020204" pitchFamily="34" charset="0"/>
              <a:buChar char="•"/>
            </a:pPr>
            <a:r>
              <a:rPr lang="en-US" sz="2800" dirty="0"/>
              <a:t>27.023 </a:t>
            </a:r>
            <a:r>
              <a:rPr lang="en-US" sz="2800" dirty="0" err="1"/>
              <a:t>ptn</a:t>
            </a:r>
            <a:endParaRPr lang="en-US" sz="2800" dirty="0"/>
          </a:p>
          <a:p>
            <a:pPr marL="571500" indent="-571500" algn="l">
              <a:buFont typeface="Arial" panose="020B0604020202020204" pitchFamily="34" charset="0"/>
              <a:buChar char="•"/>
            </a:pPr>
            <a:r>
              <a:rPr lang="en-US" sz="2800" u="sng" dirty="0" err="1"/>
              <a:t>Vervolgbehandeling</a:t>
            </a:r>
            <a:endParaRPr lang="en-US" sz="2800" u="sng" dirty="0"/>
          </a:p>
          <a:p>
            <a:pPr marL="1028700" lvl="1" indent="-571500" algn="l">
              <a:buFont typeface="Arial" panose="020B0604020202020204" pitchFamily="34" charset="0"/>
              <a:buChar char="•"/>
            </a:pPr>
            <a:r>
              <a:rPr lang="en-US" sz="2800" dirty="0"/>
              <a:t>5 RCTs (vs placebo/VKA/ASA)</a:t>
            </a:r>
          </a:p>
          <a:p>
            <a:pPr marL="1028700" lvl="1" indent="-571500" algn="l">
              <a:buFont typeface="Arial" panose="020B0604020202020204" pitchFamily="34" charset="0"/>
              <a:buChar char="•"/>
            </a:pPr>
            <a:r>
              <a:rPr lang="en-US" sz="2800" dirty="0"/>
              <a:t>11.277 </a:t>
            </a:r>
            <a:r>
              <a:rPr lang="en-US" sz="2800" dirty="0" err="1"/>
              <a:t>ptn</a:t>
            </a:r>
            <a:endParaRPr lang="nl-NL" sz="2800" dirty="0"/>
          </a:p>
        </p:txBody>
      </p:sp>
    </p:spTree>
    <p:extLst>
      <p:ext uri="{BB962C8B-B14F-4D97-AF65-F5344CB8AC3E}">
        <p14:creationId xmlns:p14="http://schemas.microsoft.com/office/powerpoint/2010/main" val="1164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style.rotation</p:attrName>
                                        </p:attrNameLst>
                                      </p:cBhvr>
                                      <p:tavLst>
                                        <p:tav tm="0">
                                          <p:val>
                                            <p:fltVal val="720"/>
                                          </p:val>
                                        </p:tav>
                                        <p:tav tm="100000">
                                          <p:val>
                                            <p:fltVal val="0"/>
                                          </p:val>
                                        </p:tav>
                                      </p:tavLst>
                                    </p:anim>
                                    <p:anim calcmode="lin" valueType="num">
                                      <p:cBhvr>
                                        <p:cTn id="14" dur="2000" fill="hold"/>
                                        <p:tgtEl>
                                          <p:spTgt spid="17"/>
                                        </p:tgtEl>
                                        <p:attrNameLst>
                                          <p:attrName>ppt_h</p:attrName>
                                        </p:attrNameLst>
                                      </p:cBhvr>
                                      <p:tavLst>
                                        <p:tav tm="0">
                                          <p:val>
                                            <p:fltVal val="0"/>
                                          </p:val>
                                        </p:tav>
                                        <p:tav tm="100000">
                                          <p:val>
                                            <p:strVal val="#ppt_h"/>
                                          </p:val>
                                        </p:tav>
                                      </p:tavLst>
                                    </p:anim>
                                    <p:anim calcmode="lin" valueType="num">
                                      <p:cBhvr>
                                        <p:cTn id="15"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8.33333E-7 -2.96296E-6 L -0.14141 -0.09606 " pathEditMode="relative" rAng="0" ptsTypes="AA">
                                      <p:cBhvr>
                                        <p:cTn id="19" dur="2000" fill="hold"/>
                                        <p:tgtEl>
                                          <p:spTgt spid="7"/>
                                        </p:tgtEl>
                                        <p:attrNameLst>
                                          <p:attrName>ppt_x</p:attrName>
                                          <p:attrName>ppt_y</p:attrName>
                                        </p:attrNameLst>
                                      </p:cBhvr>
                                      <p:rCtr x="-7070" y="-4815"/>
                                    </p:animMotion>
                                  </p:childTnLst>
                                </p:cTn>
                              </p:par>
                              <p:par>
                                <p:cTn id="20" presetID="42" presetClass="path" presetSubtype="0" accel="50000" decel="50000" fill="hold" grpId="0" nodeType="withEffect">
                                  <p:stCondLst>
                                    <p:cond delay="0"/>
                                  </p:stCondLst>
                                  <p:childTnLst>
                                    <p:animMotion origin="layout" path="M 6.25E-7 3.7037E-6 L -0.17695 -0.20741 " pathEditMode="relative" rAng="0" ptsTypes="AA">
                                      <p:cBhvr>
                                        <p:cTn id="21" dur="2000" fill="hold"/>
                                        <p:tgtEl>
                                          <p:spTgt spid="17420"/>
                                        </p:tgtEl>
                                        <p:attrNameLst>
                                          <p:attrName>ppt_x</p:attrName>
                                          <p:attrName>ppt_y</p:attrName>
                                        </p:attrNameLst>
                                      </p:cBhvr>
                                      <p:rCtr x="-8854" y="-10370"/>
                                    </p:animMotion>
                                  </p:childTnLst>
                                </p:cTn>
                              </p:par>
                              <p:par>
                                <p:cTn id="22" presetID="42" presetClass="path" presetSubtype="0" accel="50000" decel="50000" fill="hold" grpId="0" nodeType="withEffect">
                                  <p:stCondLst>
                                    <p:cond delay="0"/>
                                  </p:stCondLst>
                                  <p:childTnLst>
                                    <p:animMotion origin="layout" path="M 8.33333E-7 1.85185E-6 L -0.17682 -0.28935 " pathEditMode="relative" rAng="0" ptsTypes="AA">
                                      <p:cBhvr>
                                        <p:cTn id="23" dur="2000" fill="hold"/>
                                        <p:tgtEl>
                                          <p:spTgt spid="17421"/>
                                        </p:tgtEl>
                                        <p:attrNameLst>
                                          <p:attrName>ppt_x</p:attrName>
                                          <p:attrName>ppt_y</p:attrName>
                                        </p:attrNameLst>
                                      </p:cBhvr>
                                      <p:rCtr x="-8841" y="-14468"/>
                                    </p:animMotion>
                                  </p:childTnLst>
                                </p:cTn>
                              </p:par>
                              <p:par>
                                <p:cTn id="24" presetID="42" presetClass="path" presetSubtype="0" accel="50000" decel="50000" fill="hold" grpId="0" nodeType="withEffect">
                                  <p:stCondLst>
                                    <p:cond delay="0"/>
                                  </p:stCondLst>
                                  <p:childTnLst>
                                    <p:animMotion origin="layout" path="M 3.33333E-6 3.7037E-6 L -0.18177 -0.38797 " pathEditMode="relative" rAng="0" ptsTypes="AA">
                                      <p:cBhvr>
                                        <p:cTn id="25" dur="2000" fill="hold"/>
                                        <p:tgtEl>
                                          <p:spTgt spid="17422"/>
                                        </p:tgtEl>
                                        <p:attrNameLst>
                                          <p:attrName>ppt_x</p:attrName>
                                          <p:attrName>ppt_y</p:attrName>
                                        </p:attrNameLst>
                                      </p:cBhvr>
                                      <p:rCtr x="-9089" y="-19398"/>
                                    </p:animMotion>
                                  </p:childTnLst>
                                </p:cTn>
                              </p:par>
                              <p:par>
                                <p:cTn id="26" presetID="42" presetClass="path" presetSubtype="0" accel="50000" decel="50000" fill="hold" grpId="0" nodeType="withEffect">
                                  <p:stCondLst>
                                    <p:cond delay="0"/>
                                  </p:stCondLst>
                                  <p:childTnLst>
                                    <p:animMotion origin="layout" path="M -3.54167E-6 1.48148E-6 L -0.5069 0.20856 " pathEditMode="relative" rAng="0" ptsTypes="AA">
                                      <p:cBhvr>
                                        <p:cTn id="27" dur="2000" fill="hold"/>
                                        <p:tgtEl>
                                          <p:spTgt spid="8"/>
                                        </p:tgtEl>
                                        <p:attrNameLst>
                                          <p:attrName>ppt_x</p:attrName>
                                          <p:attrName>ppt_y</p:attrName>
                                        </p:attrNameLst>
                                      </p:cBhvr>
                                      <p:rCtr x="-25352" y="10417"/>
                                    </p:animMotion>
                                  </p:childTnLst>
                                </p:cTn>
                              </p:par>
                              <p:par>
                                <p:cTn id="28" presetID="42" presetClass="path" presetSubtype="0" accel="50000" decel="50000" fill="hold" grpId="0" nodeType="withEffect">
                                  <p:stCondLst>
                                    <p:cond delay="0"/>
                                  </p:stCondLst>
                                  <p:childTnLst>
                                    <p:animMotion origin="layout" path="M 3.95833E-6 -3.7037E-6 L -0.51967 0.01482 " pathEditMode="relative" rAng="0" ptsTypes="AA">
                                      <p:cBhvr>
                                        <p:cTn id="29" dur="2000" fill="hold"/>
                                        <p:tgtEl>
                                          <p:spTgt spid="17419"/>
                                        </p:tgtEl>
                                        <p:attrNameLst>
                                          <p:attrName>ppt_x</p:attrName>
                                          <p:attrName>ppt_y</p:attrName>
                                        </p:attrNameLst>
                                      </p:cBhvr>
                                      <p:rCtr x="-25990" y="741"/>
                                    </p:animMotion>
                                  </p:childTnLst>
                                </p:cTn>
                              </p:par>
                              <p:par>
                                <p:cTn id="30" presetID="10" presetClass="exit" presetSubtype="0" fill="hold" nodeType="withEffect">
                                  <p:stCondLst>
                                    <p:cond delay="0"/>
                                  </p:stCondLst>
                                  <p:childTnLst>
                                    <p:animEffect transition="out" filter="fade">
                                      <p:cBhvr>
                                        <p:cTn id="31" dur="500"/>
                                        <p:tgtEl>
                                          <p:spTgt spid="17416"/>
                                        </p:tgtEl>
                                      </p:cBhvr>
                                    </p:animEffect>
                                    <p:set>
                                      <p:cBhvr>
                                        <p:cTn id="32" dur="1" fill="hold">
                                          <p:stCondLst>
                                            <p:cond delay="499"/>
                                          </p:stCondLst>
                                        </p:cTn>
                                        <p:tgtEl>
                                          <p:spTgt spid="174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7415"/>
                                        </p:tgtEl>
                                      </p:cBhvr>
                                    </p:animEffect>
                                    <p:set>
                                      <p:cBhvr>
                                        <p:cTn id="41" dur="1" fill="hold">
                                          <p:stCondLst>
                                            <p:cond delay="499"/>
                                          </p:stCondLst>
                                        </p:cTn>
                                        <p:tgtEl>
                                          <p:spTgt spid="17415"/>
                                        </p:tgtEl>
                                        <p:attrNameLst>
                                          <p:attrName>style.visibility</p:attrName>
                                        </p:attrNameLst>
                                      </p:cBhvr>
                                      <p:to>
                                        <p:strVal val="hidden"/>
                                      </p:to>
                                    </p:se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0" grpId="0"/>
      <p:bldP spid="17421" grpId="0"/>
      <p:bldP spid="17422" grpId="0" animBg="1"/>
      <p:bldP spid="7" grpId="0"/>
      <p:bldP spid="8" grpId="0"/>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nl-NL" dirty="0"/>
              <a:t>Doseringen AF </a:t>
            </a:r>
            <a:r>
              <a:rPr lang="nl-NL" dirty="0" err="1"/>
              <a:t>vs</a:t>
            </a:r>
            <a:r>
              <a:rPr lang="nl-NL" dirty="0"/>
              <a:t> VTE</a:t>
            </a:r>
            <a:br>
              <a:rPr lang="nl-NL" dirty="0"/>
            </a:br>
            <a:r>
              <a:rPr lang="nl-NL" sz="3200" i="1" dirty="0"/>
              <a:t>LET OP: soms net even anders!</a:t>
            </a:r>
            <a:endParaRPr lang="nl-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00869"/>
              </p:ext>
            </p:extLst>
          </p:nvPr>
        </p:nvGraphicFramePr>
        <p:xfrm>
          <a:off x="1703512" y="1772816"/>
          <a:ext cx="8640761" cy="4472506"/>
        </p:xfrm>
        <a:graphic>
          <a:graphicData uri="http://schemas.openxmlformats.org/drawingml/2006/table">
            <a:tbl>
              <a:tblPr firstRow="1" bandRow="1">
                <a:tableStyleId>{073A0DAA-6AF3-43AB-8588-CEC1D06C72B9}</a:tableStyleId>
              </a:tblPr>
              <a:tblGrid>
                <a:gridCol w="1944169">
                  <a:extLst>
                    <a:ext uri="{9D8B030D-6E8A-4147-A177-3AD203B41FA5}">
                      <a16:colId xmlns:a16="http://schemas.microsoft.com/office/drawing/2014/main" val="20000"/>
                    </a:ext>
                  </a:extLst>
                </a:gridCol>
                <a:gridCol w="1674148">
                  <a:extLst>
                    <a:ext uri="{9D8B030D-6E8A-4147-A177-3AD203B41FA5}">
                      <a16:colId xmlns:a16="http://schemas.microsoft.com/office/drawing/2014/main" val="20001"/>
                    </a:ext>
                  </a:extLst>
                </a:gridCol>
                <a:gridCol w="1674148">
                  <a:extLst>
                    <a:ext uri="{9D8B030D-6E8A-4147-A177-3AD203B41FA5}">
                      <a16:colId xmlns:a16="http://schemas.microsoft.com/office/drawing/2014/main" val="20002"/>
                    </a:ext>
                  </a:extLst>
                </a:gridCol>
                <a:gridCol w="1674148">
                  <a:extLst>
                    <a:ext uri="{9D8B030D-6E8A-4147-A177-3AD203B41FA5}">
                      <a16:colId xmlns:a16="http://schemas.microsoft.com/office/drawing/2014/main" val="20003"/>
                    </a:ext>
                  </a:extLst>
                </a:gridCol>
                <a:gridCol w="1674148">
                  <a:extLst>
                    <a:ext uri="{9D8B030D-6E8A-4147-A177-3AD203B41FA5}">
                      <a16:colId xmlns:a16="http://schemas.microsoft.com/office/drawing/2014/main" val="20004"/>
                    </a:ext>
                  </a:extLst>
                </a:gridCol>
              </a:tblGrid>
              <a:tr h="370703">
                <a:tc>
                  <a:txBody>
                    <a:bodyPr/>
                    <a:lstStyle/>
                    <a:p>
                      <a:endParaRPr lang="nl-NL" sz="1600" dirty="0"/>
                    </a:p>
                  </a:txBody>
                  <a:tcPr marL="91438" marR="91438" marT="45703" marB="45703"/>
                </a:tc>
                <a:tc>
                  <a:txBody>
                    <a:bodyPr/>
                    <a:lstStyle/>
                    <a:p>
                      <a:pPr algn="ctr"/>
                      <a:r>
                        <a:rPr lang="nl-NL" sz="1600"/>
                        <a:t>Dabigatran</a:t>
                      </a:r>
                    </a:p>
                  </a:txBody>
                  <a:tcPr marL="91438" marR="91438" marT="45703" marB="45703"/>
                </a:tc>
                <a:tc>
                  <a:txBody>
                    <a:bodyPr/>
                    <a:lstStyle/>
                    <a:p>
                      <a:pPr algn="ctr"/>
                      <a:r>
                        <a:rPr lang="nl-NL" sz="1600" dirty="0"/>
                        <a:t>Rivaroxaban</a:t>
                      </a:r>
                    </a:p>
                  </a:txBody>
                  <a:tcPr marL="91438" marR="91438" marT="45703" marB="45703"/>
                </a:tc>
                <a:tc>
                  <a:txBody>
                    <a:bodyPr/>
                    <a:lstStyle/>
                    <a:p>
                      <a:pPr algn="ctr"/>
                      <a:r>
                        <a:rPr lang="nl-NL" sz="1600"/>
                        <a:t>Apixaban</a:t>
                      </a:r>
                    </a:p>
                  </a:txBody>
                  <a:tcPr marL="91438" marR="91438" marT="45703" marB="45703"/>
                </a:tc>
                <a:tc>
                  <a:txBody>
                    <a:bodyPr/>
                    <a:lstStyle/>
                    <a:p>
                      <a:pPr algn="ctr"/>
                      <a:r>
                        <a:rPr lang="nl-NL" sz="1600"/>
                        <a:t>Edoxaban</a:t>
                      </a:r>
                    </a:p>
                  </a:txBody>
                  <a:tcPr marL="91438" marR="91438" marT="45703" marB="45703"/>
                </a:tc>
                <a:extLst>
                  <a:ext uri="{0D108BD9-81ED-4DB2-BD59-A6C34878D82A}">
                    <a16:rowId xmlns:a16="http://schemas.microsoft.com/office/drawing/2014/main" val="10000"/>
                  </a:ext>
                </a:extLst>
              </a:tr>
              <a:tr h="423933">
                <a:tc gridSpan="5">
                  <a:txBody>
                    <a:bodyPr/>
                    <a:lstStyle/>
                    <a:p>
                      <a:pPr algn="ctr"/>
                      <a:r>
                        <a:rPr lang="en-US" sz="1600" dirty="0" err="1">
                          <a:solidFill>
                            <a:schemeClr val="bg1"/>
                          </a:solidFill>
                        </a:rPr>
                        <a:t>Atriumfibrilleren</a:t>
                      </a:r>
                      <a:endParaRPr lang="nl-NL" sz="1600" dirty="0">
                        <a:solidFill>
                          <a:schemeClr val="bg1"/>
                        </a:solidFill>
                      </a:endParaRPr>
                    </a:p>
                  </a:txBody>
                  <a:tcPr marL="91438" marR="91438" marT="45703" marB="45703">
                    <a:solidFill>
                      <a:schemeClr val="tx2">
                        <a:lumMod val="50000"/>
                        <a:lumOff val="50000"/>
                      </a:schemeClr>
                    </a:solidFill>
                  </a:tcPr>
                </a:tc>
                <a:tc hMerge="1">
                  <a:txBody>
                    <a:bodyPr/>
                    <a:lstStyle/>
                    <a:p>
                      <a:pPr algn="ctr"/>
                      <a:endParaRPr lang="nl-NL" sz="1600" dirty="0"/>
                    </a:p>
                  </a:txBody>
                  <a:tcPr marL="91438" marR="91438" marT="45703" marB="45703">
                    <a:solidFill>
                      <a:schemeClr val="tx2">
                        <a:lumMod val="50000"/>
                        <a:lumOff val="50000"/>
                      </a:schemeClr>
                    </a:solidFill>
                  </a:tcPr>
                </a:tc>
                <a:tc hMerge="1">
                  <a:txBody>
                    <a:bodyPr/>
                    <a:lstStyle/>
                    <a:p>
                      <a:pPr algn="ctr"/>
                      <a:endParaRPr lang="nl-NL" sz="1600" dirty="0"/>
                    </a:p>
                  </a:txBody>
                  <a:tcPr marL="91438" marR="91438" marT="45703" marB="45703">
                    <a:solidFill>
                      <a:schemeClr val="tx2">
                        <a:lumMod val="50000"/>
                        <a:lumOff val="50000"/>
                      </a:schemeClr>
                    </a:solidFill>
                  </a:tcPr>
                </a:tc>
                <a:tc hMerge="1">
                  <a:txBody>
                    <a:bodyPr/>
                    <a:lstStyle/>
                    <a:p>
                      <a:pPr algn="ctr"/>
                      <a:endParaRPr lang="nl-NL" sz="1600" dirty="0"/>
                    </a:p>
                  </a:txBody>
                  <a:tcPr marL="91438" marR="91438" marT="45703" marB="45703">
                    <a:solidFill>
                      <a:schemeClr val="tx2">
                        <a:lumMod val="50000"/>
                        <a:lumOff val="50000"/>
                      </a:schemeClr>
                    </a:solidFill>
                  </a:tcPr>
                </a:tc>
                <a:tc hMerge="1">
                  <a:txBody>
                    <a:bodyPr/>
                    <a:lstStyle/>
                    <a:p>
                      <a:pPr algn="ctr"/>
                      <a:endParaRPr lang="nl-NL" sz="1600" dirty="0"/>
                    </a:p>
                  </a:txBody>
                  <a:tcPr marL="91438" marR="91438" marT="45703" marB="45703">
                    <a:solidFill>
                      <a:schemeClr val="tx2">
                        <a:lumMod val="50000"/>
                        <a:lumOff val="50000"/>
                      </a:schemeClr>
                    </a:solidFill>
                  </a:tcPr>
                </a:tc>
                <a:extLst>
                  <a:ext uri="{0D108BD9-81ED-4DB2-BD59-A6C34878D82A}">
                    <a16:rowId xmlns:a16="http://schemas.microsoft.com/office/drawing/2014/main" val="1002025078"/>
                  </a:ext>
                </a:extLst>
              </a:tr>
              <a:tr h="400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t>Standaard dosis</a:t>
                      </a:r>
                    </a:p>
                  </a:txBody>
                  <a:tcPr marL="91438" marR="91438" marT="45703" marB="45703"/>
                </a:tc>
                <a:tc>
                  <a:txBody>
                    <a:bodyPr/>
                    <a:lstStyle/>
                    <a:p>
                      <a:pPr algn="ctr"/>
                      <a:r>
                        <a:rPr lang="nl-NL" sz="1600" dirty="0"/>
                        <a:t>2 </a:t>
                      </a:r>
                      <a:r>
                        <a:rPr lang="nl-NL" sz="1600" dirty="0" err="1"/>
                        <a:t>dd</a:t>
                      </a:r>
                      <a:r>
                        <a:rPr lang="nl-NL" sz="1600" dirty="0"/>
                        <a:t> 150 mg</a:t>
                      </a:r>
                    </a:p>
                  </a:txBody>
                  <a:tcPr marL="91438" marR="91438" marT="45703" marB="45703"/>
                </a:tc>
                <a:tc>
                  <a:txBody>
                    <a:bodyPr/>
                    <a:lstStyle/>
                    <a:p>
                      <a:pPr algn="ctr"/>
                      <a:r>
                        <a:rPr lang="nl-NL" sz="1600"/>
                        <a:t>1 dd 20 mg</a:t>
                      </a:r>
                    </a:p>
                  </a:txBody>
                  <a:tcPr marL="91438" marR="91438" marT="45703" marB="45703"/>
                </a:tc>
                <a:tc>
                  <a:txBody>
                    <a:bodyPr/>
                    <a:lstStyle/>
                    <a:p>
                      <a:pPr algn="ctr"/>
                      <a:r>
                        <a:rPr lang="nl-NL" sz="1600"/>
                        <a:t>2 dd 5 mg</a:t>
                      </a:r>
                    </a:p>
                  </a:txBody>
                  <a:tcPr marL="91438" marR="91438" marT="45703" marB="45703"/>
                </a:tc>
                <a:tc>
                  <a:txBody>
                    <a:bodyPr/>
                    <a:lstStyle/>
                    <a:p>
                      <a:pPr algn="ctr"/>
                      <a:r>
                        <a:rPr lang="nl-NL" sz="1600" dirty="0"/>
                        <a:t>1 </a:t>
                      </a:r>
                      <a:r>
                        <a:rPr lang="nl-NL" sz="1600" dirty="0" err="1"/>
                        <a:t>dd</a:t>
                      </a:r>
                      <a:r>
                        <a:rPr lang="nl-NL" sz="1600" dirty="0"/>
                        <a:t> 60 mg</a:t>
                      </a:r>
                    </a:p>
                  </a:txBody>
                  <a:tcPr marL="91438" marR="91438" marT="45703" marB="45703"/>
                </a:tc>
                <a:extLst>
                  <a:ext uri="{0D108BD9-81ED-4DB2-BD59-A6C34878D82A}">
                    <a16:rowId xmlns:a16="http://schemas.microsoft.com/office/drawing/2014/main" val="10004"/>
                  </a:ext>
                </a:extLst>
              </a:tr>
              <a:tr h="541582">
                <a:tc>
                  <a:txBody>
                    <a:bodyPr/>
                    <a:lstStyle/>
                    <a:p>
                      <a:r>
                        <a:rPr lang="nl-NL" sz="1600" dirty="0"/>
                        <a:t>Gereduceerde dosis*</a:t>
                      </a:r>
                    </a:p>
                  </a:txBody>
                  <a:tcPr marL="91438" marR="91438" marT="45703" marB="45703"/>
                </a:tc>
                <a:tc>
                  <a:txBody>
                    <a:bodyPr/>
                    <a:lstStyle/>
                    <a:p>
                      <a:pPr algn="ctr"/>
                      <a:r>
                        <a:rPr lang="en-US" sz="1600" dirty="0"/>
                        <a:t>2</a:t>
                      </a:r>
                      <a:r>
                        <a:rPr lang="nl-NL" sz="1600" dirty="0"/>
                        <a:t> </a:t>
                      </a:r>
                      <a:r>
                        <a:rPr lang="nl-NL" sz="1600" dirty="0" err="1"/>
                        <a:t>dd</a:t>
                      </a:r>
                      <a:r>
                        <a:rPr lang="nl-NL" sz="1600" dirty="0"/>
                        <a:t> 110 mg</a:t>
                      </a:r>
                    </a:p>
                  </a:txBody>
                  <a:tcPr marL="91438" marR="91438" marT="45703" marB="45703"/>
                </a:tc>
                <a:tc>
                  <a:txBody>
                    <a:bodyPr/>
                    <a:lstStyle/>
                    <a:p>
                      <a:pPr algn="ctr"/>
                      <a:r>
                        <a:rPr lang="nl-NL" sz="1600"/>
                        <a:t>1 dd 15 mg</a:t>
                      </a:r>
                    </a:p>
                  </a:txBody>
                  <a:tcPr marL="91438" marR="91438" marT="45703" marB="45703"/>
                </a:tc>
                <a:tc>
                  <a:txBody>
                    <a:bodyPr/>
                    <a:lstStyle/>
                    <a:p>
                      <a:pPr algn="ctr"/>
                      <a:r>
                        <a:rPr lang="nl-NL" sz="1600" dirty="0"/>
                        <a:t>2 </a:t>
                      </a:r>
                      <a:r>
                        <a:rPr lang="nl-NL" sz="1600" dirty="0" err="1"/>
                        <a:t>dd</a:t>
                      </a:r>
                      <a:r>
                        <a:rPr lang="nl-NL" sz="1600" dirty="0"/>
                        <a:t> 2.5 mg</a:t>
                      </a:r>
                    </a:p>
                  </a:txBody>
                  <a:tcPr marL="91438" marR="91438" marT="45703" marB="45703"/>
                </a:tc>
                <a:tc>
                  <a:txBody>
                    <a:bodyPr/>
                    <a:lstStyle/>
                    <a:p>
                      <a:pPr algn="ctr"/>
                      <a:r>
                        <a:rPr lang="nl-NL" sz="1600" dirty="0"/>
                        <a:t>1 </a:t>
                      </a:r>
                      <a:r>
                        <a:rPr lang="nl-NL" sz="1600" dirty="0" err="1"/>
                        <a:t>dd</a:t>
                      </a:r>
                      <a:r>
                        <a:rPr lang="nl-NL" sz="1600" dirty="0"/>
                        <a:t> 30 mg</a:t>
                      </a:r>
                    </a:p>
                  </a:txBody>
                  <a:tcPr marL="91438" marR="91438" marT="45703" marB="45703"/>
                </a:tc>
                <a:extLst>
                  <a:ext uri="{0D108BD9-81ED-4DB2-BD59-A6C34878D82A}">
                    <a16:rowId xmlns:a16="http://schemas.microsoft.com/office/drawing/2014/main" val="10005"/>
                  </a:ext>
                </a:extLst>
              </a:tr>
              <a:tr h="510852">
                <a:tc gridSpan="5">
                  <a:txBody>
                    <a:bodyPr/>
                    <a:lstStyle/>
                    <a:p>
                      <a:pPr algn="ctr"/>
                      <a:r>
                        <a:rPr lang="en-US" sz="1600" dirty="0" err="1">
                          <a:solidFill>
                            <a:schemeClr val="bg1"/>
                          </a:solidFill>
                        </a:rPr>
                        <a:t>Veneuze</a:t>
                      </a:r>
                      <a:r>
                        <a:rPr lang="en-US" sz="1600" dirty="0">
                          <a:solidFill>
                            <a:schemeClr val="bg1"/>
                          </a:solidFill>
                        </a:rPr>
                        <a:t> </a:t>
                      </a:r>
                      <a:r>
                        <a:rPr lang="en-US" sz="1600" dirty="0" err="1">
                          <a:solidFill>
                            <a:schemeClr val="bg1"/>
                          </a:solidFill>
                        </a:rPr>
                        <a:t>trombo-embolie</a:t>
                      </a:r>
                      <a:endParaRPr lang="nl-NL" sz="1600" dirty="0">
                        <a:solidFill>
                          <a:schemeClr val="bg1"/>
                        </a:solidFill>
                      </a:endParaRPr>
                    </a:p>
                  </a:txBody>
                  <a:tcPr marL="91438" marR="91438" marT="45703" marB="45703">
                    <a:solidFill>
                      <a:schemeClr val="tx2">
                        <a:lumMod val="50000"/>
                        <a:lumOff val="50000"/>
                      </a:schemeClr>
                    </a:solidFill>
                  </a:tcPr>
                </a:tc>
                <a:tc hMerge="1">
                  <a:txBody>
                    <a:bodyPr/>
                    <a:lstStyle/>
                    <a:p>
                      <a:pPr algn="ctr"/>
                      <a:endParaRPr lang="nl-NL" sz="1600" dirty="0">
                        <a:solidFill>
                          <a:schemeClr val="bg1"/>
                        </a:solidFill>
                      </a:endParaRPr>
                    </a:p>
                  </a:txBody>
                  <a:tcPr marL="91438" marR="91438" marT="45703" marB="45703">
                    <a:solidFill>
                      <a:schemeClr val="tx2">
                        <a:lumMod val="50000"/>
                        <a:lumOff val="50000"/>
                      </a:schemeClr>
                    </a:solidFill>
                  </a:tcPr>
                </a:tc>
                <a:tc hMerge="1">
                  <a:txBody>
                    <a:bodyPr/>
                    <a:lstStyle/>
                    <a:p>
                      <a:pPr algn="ctr"/>
                      <a:endParaRPr lang="nl-NL" sz="1600" dirty="0">
                        <a:solidFill>
                          <a:schemeClr val="bg1"/>
                        </a:solidFill>
                      </a:endParaRPr>
                    </a:p>
                  </a:txBody>
                  <a:tcPr marL="91438" marR="91438" marT="45703" marB="45703">
                    <a:solidFill>
                      <a:schemeClr val="tx2">
                        <a:lumMod val="50000"/>
                        <a:lumOff val="50000"/>
                      </a:schemeClr>
                    </a:solidFill>
                  </a:tcPr>
                </a:tc>
                <a:tc hMerge="1">
                  <a:txBody>
                    <a:bodyPr/>
                    <a:lstStyle/>
                    <a:p>
                      <a:pPr algn="ctr"/>
                      <a:endParaRPr lang="nl-NL" sz="1600" dirty="0">
                        <a:solidFill>
                          <a:schemeClr val="bg1"/>
                        </a:solidFill>
                      </a:endParaRPr>
                    </a:p>
                  </a:txBody>
                  <a:tcPr marL="91438" marR="91438" marT="45703" marB="45703">
                    <a:solidFill>
                      <a:schemeClr val="tx2">
                        <a:lumMod val="50000"/>
                        <a:lumOff val="50000"/>
                      </a:schemeClr>
                    </a:solidFill>
                  </a:tcPr>
                </a:tc>
                <a:tc hMerge="1">
                  <a:txBody>
                    <a:bodyPr/>
                    <a:lstStyle/>
                    <a:p>
                      <a:pPr algn="ctr"/>
                      <a:endParaRPr lang="nl-NL" sz="1600" dirty="0">
                        <a:solidFill>
                          <a:schemeClr val="bg1"/>
                        </a:solidFill>
                      </a:endParaRPr>
                    </a:p>
                  </a:txBody>
                  <a:tcPr marL="91438" marR="91438" marT="45703" marB="45703">
                    <a:solidFill>
                      <a:schemeClr val="tx2">
                        <a:lumMod val="50000"/>
                        <a:lumOff val="50000"/>
                      </a:schemeClr>
                    </a:solidFill>
                  </a:tcPr>
                </a:tc>
                <a:extLst>
                  <a:ext uri="{0D108BD9-81ED-4DB2-BD59-A6C34878D82A}">
                    <a16:rowId xmlns:a16="http://schemas.microsoft.com/office/drawing/2014/main" val="757589372"/>
                  </a:ext>
                </a:extLst>
              </a:tr>
              <a:tr h="467377">
                <a:tc>
                  <a:txBody>
                    <a:bodyPr/>
                    <a:lstStyle/>
                    <a:p>
                      <a:r>
                        <a:rPr lang="en-US" sz="1600" dirty="0"/>
                        <a:t>Acute 1e </a:t>
                      </a:r>
                      <a:r>
                        <a:rPr lang="en-US" sz="1600" dirty="0" err="1"/>
                        <a:t>fase</a:t>
                      </a:r>
                      <a:r>
                        <a:rPr lang="en-US" sz="1600" dirty="0"/>
                        <a:t/>
                      </a:r>
                      <a:br>
                        <a:rPr lang="en-US" sz="1600" dirty="0"/>
                      </a:br>
                      <a:r>
                        <a:rPr lang="en-US" sz="1600" dirty="0"/>
                        <a:t>(1-3 </a:t>
                      </a:r>
                      <a:r>
                        <a:rPr lang="en-US" sz="1600" dirty="0" err="1"/>
                        <a:t>weken</a:t>
                      </a:r>
                      <a:r>
                        <a:rPr lang="en-US" sz="1600" dirty="0"/>
                        <a:t>)</a:t>
                      </a:r>
                      <a:endParaRPr lang="nl-NL" sz="1600" dirty="0"/>
                    </a:p>
                  </a:txBody>
                  <a:tcPr marL="91438" marR="91438" marT="45703" marB="45703"/>
                </a:tc>
                <a:tc>
                  <a:txBody>
                    <a:bodyPr/>
                    <a:lstStyle/>
                    <a:p>
                      <a:pPr algn="ctr"/>
                      <a:r>
                        <a:rPr lang="en-US" sz="1600" dirty="0"/>
                        <a:t>5 </a:t>
                      </a:r>
                      <a:r>
                        <a:rPr lang="en-US" sz="1600" dirty="0" err="1"/>
                        <a:t>dgn</a:t>
                      </a:r>
                      <a:r>
                        <a:rPr lang="en-US" sz="1600" dirty="0"/>
                        <a:t> LMWH</a:t>
                      </a:r>
                      <a:endParaRPr lang="nl-NL" sz="1600" dirty="0"/>
                    </a:p>
                  </a:txBody>
                  <a:tcPr marL="91438" marR="91438" marT="45703" marB="45703"/>
                </a:tc>
                <a:tc>
                  <a:txBody>
                    <a:bodyPr/>
                    <a:lstStyle/>
                    <a:p>
                      <a:pPr algn="ctr"/>
                      <a:r>
                        <a:rPr lang="en-US" sz="1600" dirty="0"/>
                        <a:t>2 </a:t>
                      </a:r>
                      <a:r>
                        <a:rPr lang="en-US" sz="1600" dirty="0" err="1"/>
                        <a:t>dd</a:t>
                      </a:r>
                      <a:r>
                        <a:rPr lang="en-US" sz="1600" dirty="0"/>
                        <a:t> 15 mg</a:t>
                      </a:r>
                      <a:br>
                        <a:rPr lang="en-US" sz="1600" dirty="0"/>
                      </a:br>
                      <a:r>
                        <a:rPr lang="en-US" sz="1600" dirty="0"/>
                        <a:t>(21 </a:t>
                      </a:r>
                      <a:r>
                        <a:rPr lang="en-US" sz="1600" dirty="0" err="1"/>
                        <a:t>dgn</a:t>
                      </a:r>
                      <a:r>
                        <a:rPr lang="en-US" sz="1600" dirty="0"/>
                        <a:t>)</a:t>
                      </a:r>
                      <a:endParaRPr lang="nl-NL" sz="1600" dirty="0"/>
                    </a:p>
                  </a:txBody>
                  <a:tcPr marL="91438" marR="91438" marT="45703" marB="45703"/>
                </a:tc>
                <a:tc>
                  <a:txBody>
                    <a:bodyPr/>
                    <a:lstStyle/>
                    <a:p>
                      <a:pPr algn="ctr"/>
                      <a:r>
                        <a:rPr lang="en-US" sz="1600" dirty="0"/>
                        <a:t>2 </a:t>
                      </a:r>
                      <a:r>
                        <a:rPr lang="en-US" sz="1600" dirty="0" err="1"/>
                        <a:t>dd</a:t>
                      </a:r>
                      <a:r>
                        <a:rPr lang="en-US" sz="1600" dirty="0"/>
                        <a:t> 10 mg </a:t>
                      </a:r>
                      <a:br>
                        <a:rPr lang="en-US" sz="1600" dirty="0"/>
                      </a:br>
                      <a:r>
                        <a:rPr lang="en-US" sz="1600" dirty="0"/>
                        <a:t>(7 </a:t>
                      </a:r>
                      <a:r>
                        <a:rPr lang="en-US" sz="1600" dirty="0" err="1"/>
                        <a:t>dgn</a:t>
                      </a:r>
                      <a:r>
                        <a:rPr lang="en-US" sz="1600" dirty="0"/>
                        <a:t>)</a:t>
                      </a:r>
                      <a:endParaRPr lang="nl-NL" sz="1600" dirty="0"/>
                    </a:p>
                  </a:txBody>
                  <a:tcPr marL="91438" marR="91438" marT="45703" marB="45703"/>
                </a:tc>
                <a:tc>
                  <a:txBody>
                    <a:bodyPr/>
                    <a:lstStyle/>
                    <a:p>
                      <a:pPr algn="ctr"/>
                      <a:r>
                        <a:rPr lang="en-US" sz="1600" dirty="0"/>
                        <a:t>5 </a:t>
                      </a:r>
                      <a:r>
                        <a:rPr lang="en-US" sz="1600" dirty="0" err="1"/>
                        <a:t>dgn</a:t>
                      </a:r>
                      <a:r>
                        <a:rPr lang="en-US" sz="1600" dirty="0"/>
                        <a:t> LMWH</a:t>
                      </a:r>
                      <a:endParaRPr lang="nl-NL" sz="1600" dirty="0"/>
                    </a:p>
                  </a:txBody>
                  <a:tcPr marL="91438" marR="91438" marT="45703" marB="45703"/>
                </a:tc>
                <a:extLst>
                  <a:ext uri="{0D108BD9-81ED-4DB2-BD59-A6C34878D82A}">
                    <a16:rowId xmlns:a16="http://schemas.microsoft.com/office/drawing/2014/main" val="2536537541"/>
                  </a:ext>
                </a:extLst>
              </a:tr>
              <a:tr h="392347">
                <a:tc>
                  <a:txBody>
                    <a:bodyPr/>
                    <a:lstStyle/>
                    <a:p>
                      <a:r>
                        <a:rPr lang="en-US" sz="1600" dirty="0"/>
                        <a:t>Acute 2e </a:t>
                      </a:r>
                      <a:r>
                        <a:rPr lang="en-US" sz="1600" dirty="0" err="1"/>
                        <a:t>fase</a:t>
                      </a:r>
                      <a:endParaRPr lang="en-US" sz="1600" dirty="0"/>
                    </a:p>
                    <a:p>
                      <a:r>
                        <a:rPr lang="en-US" sz="1600" dirty="0"/>
                        <a:t>(3 weken-3/6 </a:t>
                      </a:r>
                      <a:r>
                        <a:rPr lang="en-US" sz="1600" dirty="0" err="1"/>
                        <a:t>mnd</a:t>
                      </a:r>
                      <a:r>
                        <a:rPr lang="en-US" sz="1600" dirty="0"/>
                        <a:t>)</a:t>
                      </a:r>
                      <a:endParaRPr lang="nl-NL" sz="1600" dirty="0"/>
                    </a:p>
                  </a:txBody>
                  <a:tcPr marL="91438" marR="91438" marT="45703" marB="45703"/>
                </a:tc>
                <a:tc>
                  <a:txBody>
                    <a:bodyPr/>
                    <a:lstStyle/>
                    <a:p>
                      <a:pPr algn="ctr"/>
                      <a:r>
                        <a:rPr lang="en-US" sz="1600" dirty="0" err="1"/>
                        <a:t>Zelfde</a:t>
                      </a:r>
                      <a:r>
                        <a:rPr lang="en-US" sz="1600" dirty="0"/>
                        <a:t> </a:t>
                      </a:r>
                      <a:r>
                        <a:rPr lang="en-US" sz="1600" dirty="0" err="1"/>
                        <a:t>als</a:t>
                      </a:r>
                      <a:r>
                        <a:rPr lang="en-US" sz="1600" dirty="0"/>
                        <a:t> AF</a:t>
                      </a:r>
                      <a:endParaRPr lang="nl-NL" sz="1600" dirty="0"/>
                    </a:p>
                  </a:txBody>
                  <a:tcPr marL="91438" marR="91438" marT="45703" marB="45703"/>
                </a:tc>
                <a:tc>
                  <a:txBody>
                    <a:bodyPr/>
                    <a:lstStyle/>
                    <a:p>
                      <a:pPr algn="ctr"/>
                      <a:r>
                        <a:rPr lang="en-US" sz="1600" dirty="0"/>
                        <a:t>20 mg</a:t>
                      </a:r>
                      <a:endParaRPr lang="nl-NL" sz="1600" dirty="0"/>
                    </a:p>
                  </a:txBody>
                  <a:tcPr marL="91438" marR="91438" marT="45703" marB="45703"/>
                </a:tc>
                <a:tc>
                  <a:txBody>
                    <a:bodyPr/>
                    <a:lstStyle/>
                    <a:p>
                      <a:pPr algn="ctr"/>
                      <a:r>
                        <a:rPr lang="en-US" sz="1600" dirty="0"/>
                        <a:t>2 </a:t>
                      </a:r>
                      <a:r>
                        <a:rPr lang="en-US" sz="1600" dirty="0" err="1"/>
                        <a:t>dd</a:t>
                      </a:r>
                      <a:r>
                        <a:rPr lang="en-US" sz="1600" dirty="0"/>
                        <a:t> 5 mg</a:t>
                      </a:r>
                      <a:endParaRPr lang="nl-NL" sz="1600" dirty="0"/>
                    </a:p>
                  </a:txBody>
                  <a:tcPr marL="91438" marR="91438" marT="45703" marB="45703"/>
                </a:tc>
                <a:tc>
                  <a:txBody>
                    <a:bodyPr/>
                    <a:lstStyle/>
                    <a:p>
                      <a:pPr algn="ctr"/>
                      <a:r>
                        <a:rPr lang="en-US" sz="1600" dirty="0" err="1"/>
                        <a:t>Zelfde</a:t>
                      </a:r>
                      <a:r>
                        <a:rPr lang="en-US" sz="1600" dirty="0"/>
                        <a:t> </a:t>
                      </a:r>
                      <a:r>
                        <a:rPr lang="en-US" sz="1600" dirty="0" err="1"/>
                        <a:t>als</a:t>
                      </a:r>
                      <a:r>
                        <a:rPr lang="en-US" sz="1600" dirty="0"/>
                        <a:t> AF</a:t>
                      </a:r>
                      <a:endParaRPr lang="nl-NL" sz="1600" dirty="0"/>
                    </a:p>
                  </a:txBody>
                  <a:tcPr marL="91438" marR="91438" marT="45703" marB="45703"/>
                </a:tc>
                <a:extLst>
                  <a:ext uri="{0D108BD9-81ED-4DB2-BD59-A6C34878D82A}">
                    <a16:rowId xmlns:a16="http://schemas.microsoft.com/office/drawing/2014/main" val="2290353230"/>
                  </a:ext>
                </a:extLst>
              </a:tr>
              <a:tr h="586288">
                <a:tc>
                  <a:txBody>
                    <a:bodyPr/>
                    <a:lstStyle/>
                    <a:p>
                      <a:r>
                        <a:rPr lang="en-US" sz="1600" dirty="0" err="1"/>
                        <a:t>Secundaire</a:t>
                      </a:r>
                      <a:r>
                        <a:rPr lang="en-US" sz="1600" dirty="0"/>
                        <a:t> </a:t>
                      </a:r>
                      <a:r>
                        <a:rPr lang="en-US" sz="1600" dirty="0" err="1"/>
                        <a:t>preventie</a:t>
                      </a:r>
                      <a:endParaRPr lang="en-US" sz="1600" dirty="0"/>
                    </a:p>
                    <a:p>
                      <a:r>
                        <a:rPr lang="en-US" sz="1600" dirty="0"/>
                        <a:t>(</a:t>
                      </a:r>
                      <a:r>
                        <a:rPr lang="en-US" sz="1600" dirty="0" err="1"/>
                        <a:t>na</a:t>
                      </a:r>
                      <a:r>
                        <a:rPr lang="en-US" sz="1600" dirty="0"/>
                        <a:t> 3/6 </a:t>
                      </a:r>
                      <a:r>
                        <a:rPr lang="en-US" sz="1600" dirty="0" err="1"/>
                        <a:t>mnd</a:t>
                      </a:r>
                      <a:r>
                        <a:rPr lang="en-US" sz="1600" dirty="0"/>
                        <a:t>)</a:t>
                      </a:r>
                    </a:p>
                    <a:p>
                      <a:r>
                        <a:rPr lang="en-US" sz="1600" i="1" dirty="0"/>
                        <a:t>“</a:t>
                      </a:r>
                      <a:r>
                        <a:rPr lang="en-US" sz="1600" i="1" dirty="0" err="1"/>
                        <a:t>voorkomen</a:t>
                      </a:r>
                      <a:r>
                        <a:rPr lang="en-US" sz="1600" i="1" dirty="0"/>
                        <a:t> </a:t>
                      </a:r>
                      <a:r>
                        <a:rPr lang="en-US" sz="1600" i="1" dirty="0" err="1"/>
                        <a:t>volgende</a:t>
                      </a:r>
                      <a:r>
                        <a:rPr lang="en-US" sz="1600" i="1" dirty="0"/>
                        <a:t> episode”</a:t>
                      </a:r>
                      <a:endParaRPr lang="nl-NL" sz="1600" i="1" dirty="0"/>
                    </a:p>
                  </a:txBody>
                  <a:tcPr marL="91438" marR="91438" marT="45703" marB="45703"/>
                </a:tc>
                <a:tc>
                  <a:txBody>
                    <a:bodyPr/>
                    <a:lstStyle/>
                    <a:p>
                      <a:pPr algn="ctr"/>
                      <a:r>
                        <a:rPr lang="en-US" sz="1600" dirty="0" err="1"/>
                        <a:t>Zelfde</a:t>
                      </a:r>
                      <a:r>
                        <a:rPr lang="en-US" sz="1600" dirty="0"/>
                        <a:t> </a:t>
                      </a:r>
                      <a:r>
                        <a:rPr lang="en-US" sz="1600" dirty="0" err="1"/>
                        <a:t>als</a:t>
                      </a:r>
                      <a:r>
                        <a:rPr lang="en-US" sz="1600" dirty="0"/>
                        <a:t> AF</a:t>
                      </a:r>
                      <a:endParaRPr lang="nl-NL" sz="1600" dirty="0"/>
                    </a:p>
                  </a:txBody>
                  <a:tcPr marL="91438" marR="91438" marT="45703" marB="45703"/>
                </a:tc>
                <a:tc>
                  <a:txBody>
                    <a:bodyPr/>
                    <a:lstStyle/>
                    <a:p>
                      <a:pPr algn="ctr"/>
                      <a:r>
                        <a:rPr lang="en-US" sz="1600" dirty="0"/>
                        <a:t>10 mg, </a:t>
                      </a:r>
                      <a:r>
                        <a:rPr lang="en-US" sz="1600" dirty="0" err="1"/>
                        <a:t>evt</a:t>
                      </a:r>
                      <a:r>
                        <a:rPr lang="en-US" sz="1600" dirty="0"/>
                        <a:t> 20 mg</a:t>
                      </a:r>
                    </a:p>
                  </a:txBody>
                  <a:tcPr marL="91438" marR="91438" marT="45703" marB="45703"/>
                </a:tc>
                <a:tc>
                  <a:txBody>
                    <a:bodyPr/>
                    <a:lstStyle/>
                    <a:p>
                      <a:pPr algn="ctr"/>
                      <a:r>
                        <a:rPr lang="en-US" sz="1600" dirty="0"/>
                        <a:t>2 </a:t>
                      </a:r>
                      <a:r>
                        <a:rPr lang="en-US" sz="1600" dirty="0" err="1"/>
                        <a:t>dd</a:t>
                      </a:r>
                      <a:r>
                        <a:rPr lang="en-US" sz="1600" dirty="0"/>
                        <a:t> 2.5 mg</a:t>
                      </a:r>
                      <a:endParaRPr lang="nl-NL" sz="1600" dirty="0"/>
                    </a:p>
                  </a:txBody>
                  <a:tcPr marL="91438" marR="91438" marT="45703" marB="45703"/>
                </a:tc>
                <a:tc>
                  <a:txBody>
                    <a:bodyPr/>
                    <a:lstStyle/>
                    <a:p>
                      <a:pPr algn="ctr"/>
                      <a:r>
                        <a:rPr lang="en-US" sz="1600" dirty="0" err="1"/>
                        <a:t>Zelfde</a:t>
                      </a:r>
                      <a:r>
                        <a:rPr lang="en-US" sz="1600" dirty="0"/>
                        <a:t> </a:t>
                      </a:r>
                      <a:r>
                        <a:rPr lang="en-US" sz="1600" dirty="0" err="1"/>
                        <a:t>als</a:t>
                      </a:r>
                      <a:r>
                        <a:rPr lang="en-US" sz="1600" dirty="0"/>
                        <a:t> AF</a:t>
                      </a:r>
                      <a:endParaRPr lang="nl-NL" sz="1600" dirty="0"/>
                    </a:p>
                  </a:txBody>
                  <a:tcPr marL="91438" marR="91438" marT="45703" marB="45703"/>
                </a:tc>
                <a:extLst>
                  <a:ext uri="{0D108BD9-81ED-4DB2-BD59-A6C34878D82A}">
                    <a16:rowId xmlns:a16="http://schemas.microsoft.com/office/drawing/2014/main" val="2450144798"/>
                  </a:ext>
                </a:extLst>
              </a:tr>
            </a:tbl>
          </a:graphicData>
        </a:graphic>
      </p:graphicFrame>
      <p:sp>
        <p:nvSpPr>
          <p:cNvPr id="13365" name="TextBox 4"/>
          <p:cNvSpPr txBox="1">
            <a:spLocks noChangeArrowheads="1"/>
          </p:cNvSpPr>
          <p:nvPr/>
        </p:nvSpPr>
        <p:spPr bwMode="auto">
          <a:xfrm>
            <a:off x="407368" y="6453336"/>
            <a:ext cx="6139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Geneva" pitchFamily="1" charset="-128"/>
              </a:defRPr>
            </a:lvl1pPr>
            <a:lvl2pPr marL="742950" indent="-285750">
              <a:spcBef>
                <a:spcPct val="20000"/>
              </a:spcBef>
              <a:buChar char="–"/>
              <a:defRPr sz="2800">
                <a:solidFill>
                  <a:schemeClr val="tx1"/>
                </a:solidFill>
                <a:latin typeface="Calibri" panose="020F0502020204030204" pitchFamily="34" charset="0"/>
                <a:ea typeface="Geneva" pitchFamily="1" charset="-128"/>
              </a:defRPr>
            </a:lvl2pPr>
            <a:lvl3pPr marL="1143000" indent="-228600">
              <a:spcBef>
                <a:spcPct val="20000"/>
              </a:spcBef>
              <a:buChar char="•"/>
              <a:defRPr sz="2400">
                <a:solidFill>
                  <a:schemeClr val="tx1"/>
                </a:solidFill>
                <a:latin typeface="Calibri" panose="020F0502020204030204" pitchFamily="34" charset="0"/>
                <a:ea typeface="Geneva" pitchFamily="1" charset="-128"/>
              </a:defRPr>
            </a:lvl3pPr>
            <a:lvl4pPr marL="1600200" indent="-228600">
              <a:spcBef>
                <a:spcPct val="20000"/>
              </a:spcBef>
              <a:buChar char="–"/>
              <a:defRPr sz="2000">
                <a:solidFill>
                  <a:schemeClr val="tx1"/>
                </a:solidFill>
                <a:latin typeface="Calibri" panose="020F0502020204030204" pitchFamily="34" charset="0"/>
                <a:ea typeface="Geneva" pitchFamily="1" charset="-128"/>
              </a:defRPr>
            </a:lvl4pPr>
            <a:lvl5pPr marL="2057400" indent="-228600">
              <a:spcBef>
                <a:spcPct val="20000"/>
              </a:spcBef>
              <a:buChar char="»"/>
              <a:defRPr sz="2000">
                <a:solidFill>
                  <a:schemeClr val="tx1"/>
                </a:solidFill>
                <a:latin typeface="Calibri" panose="020F0502020204030204" pitchFamily="34" charset="0"/>
                <a:ea typeface="Geneva" pitchFamily="1"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Geneva" pitchFamily="1"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Geneva" pitchFamily="1"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Geneva" pitchFamily="1"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Geneva" pitchFamily="1" charset="-128"/>
              </a:defRPr>
            </a:lvl9pPr>
          </a:lstStyle>
          <a:p>
            <a:pPr algn="ctr" eaLnBrk="1" hangingPunct="1">
              <a:spcBef>
                <a:spcPct val="0"/>
              </a:spcBef>
              <a:buFontTx/>
              <a:buNone/>
            </a:pPr>
            <a:r>
              <a:rPr lang="nl-NL" sz="1600" dirty="0">
                <a:solidFill>
                  <a:schemeClr val="tx2"/>
                </a:solidFill>
              </a:rPr>
              <a:t>* Criteria voor dosisreductie verschillen per DOAC en indicatie (VTE, AF)</a:t>
            </a:r>
          </a:p>
        </p:txBody>
      </p:sp>
      <p:sp>
        <p:nvSpPr>
          <p:cNvPr id="2" name="TextBox 1">
            <a:extLst>
              <a:ext uri="{FF2B5EF4-FFF2-40B4-BE49-F238E27FC236}">
                <a16:creationId xmlns:a16="http://schemas.microsoft.com/office/drawing/2014/main" id="{A24A5E36-4346-4479-9C41-220AF156CAEC}"/>
              </a:ext>
            </a:extLst>
          </p:cNvPr>
          <p:cNvSpPr txBox="1"/>
          <p:nvPr/>
        </p:nvSpPr>
        <p:spPr>
          <a:xfrm>
            <a:off x="1553139" y="2492896"/>
            <a:ext cx="8918339" cy="3416320"/>
          </a:xfrm>
          <a:prstGeom prst="rect">
            <a:avLst/>
          </a:prstGeom>
          <a:solidFill>
            <a:srgbClr val="FFFF99"/>
          </a:solidFill>
          <a:ln w="28575">
            <a:solidFill>
              <a:schemeClr val="tx1"/>
            </a:solidFill>
          </a:ln>
        </p:spPr>
        <p:txBody>
          <a:bodyPr wrap="none" rtlCol="0">
            <a:spAutoFit/>
          </a:bodyPr>
          <a:lstStyle/>
          <a:p>
            <a:r>
              <a:rPr lang="en-US" sz="3600" dirty="0"/>
              <a:t>Pas op met </a:t>
            </a:r>
            <a:r>
              <a:rPr lang="en-US" sz="3600" dirty="0" err="1"/>
              <a:t>doseren</a:t>
            </a:r>
            <a:r>
              <a:rPr lang="en-US" sz="3600" dirty="0"/>
              <a:t> </a:t>
            </a:r>
            <a:r>
              <a:rPr lang="en-US" sz="3600" dirty="0" err="1"/>
              <a:t>uit</a:t>
            </a:r>
            <a:r>
              <a:rPr lang="en-US" sz="3600" dirty="0"/>
              <a:t> het </a:t>
            </a:r>
            <a:r>
              <a:rPr lang="en-US" sz="3600" dirty="0" err="1"/>
              <a:t>hoofd</a:t>
            </a:r>
            <a:endParaRPr lang="en-US" sz="3600" dirty="0"/>
          </a:p>
          <a:p>
            <a:r>
              <a:rPr lang="en-US" sz="3600" dirty="0" err="1"/>
              <a:t>Raadpleeg</a:t>
            </a:r>
            <a:r>
              <a:rPr lang="en-US" sz="3600" dirty="0"/>
              <a:t> </a:t>
            </a:r>
            <a:br>
              <a:rPr lang="en-US" sz="3600" dirty="0"/>
            </a:br>
            <a:r>
              <a:rPr lang="en-US" sz="3600" dirty="0">
                <a:solidFill>
                  <a:srgbClr val="0000CC"/>
                </a:solidFill>
              </a:rPr>
              <a:t>https://www.farmacotherapeutischkompas.nl/</a:t>
            </a:r>
          </a:p>
          <a:p>
            <a:endParaRPr lang="en-US" sz="3600" dirty="0"/>
          </a:p>
          <a:p>
            <a:endParaRPr lang="en-US" sz="3600" dirty="0"/>
          </a:p>
          <a:p>
            <a:endParaRPr lang="nl-NL" sz="3600" dirty="0"/>
          </a:p>
        </p:txBody>
      </p:sp>
      <p:pic>
        <p:nvPicPr>
          <p:cNvPr id="5" name="Picture 4">
            <a:extLst>
              <a:ext uri="{FF2B5EF4-FFF2-40B4-BE49-F238E27FC236}">
                <a16:creationId xmlns:a16="http://schemas.microsoft.com/office/drawing/2014/main" id="{FC95602C-9C60-450C-BDC7-494A086F8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550" y="4377356"/>
            <a:ext cx="2462699" cy="1260634"/>
          </a:xfrm>
          <a:prstGeom prst="rect">
            <a:avLst/>
          </a:prstGeom>
        </p:spPr>
      </p:pic>
    </p:spTree>
    <p:extLst>
      <p:ext uri="{BB962C8B-B14F-4D97-AF65-F5344CB8AC3E}">
        <p14:creationId xmlns:p14="http://schemas.microsoft.com/office/powerpoint/2010/main" val="17011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1C45-715E-4501-89B7-CD364A24C591}"/>
              </a:ext>
            </a:extLst>
          </p:cNvPr>
          <p:cNvSpPr>
            <a:spLocks noGrp="1"/>
          </p:cNvSpPr>
          <p:nvPr>
            <p:ph type="title"/>
          </p:nvPr>
        </p:nvSpPr>
        <p:spPr/>
        <p:txBody>
          <a:bodyPr/>
          <a:lstStyle/>
          <a:p>
            <a:r>
              <a:rPr lang="en-US" dirty="0" err="1"/>
              <a:t>Tijdelijke</a:t>
            </a:r>
            <a:r>
              <a:rPr lang="en-US" dirty="0"/>
              <a:t> </a:t>
            </a:r>
            <a:r>
              <a:rPr lang="en-US" dirty="0" err="1"/>
              <a:t>onderbreking</a:t>
            </a:r>
            <a:r>
              <a:rPr lang="en-US" dirty="0"/>
              <a:t> </a:t>
            </a:r>
            <a:r>
              <a:rPr lang="en-US" dirty="0" err="1"/>
              <a:t>voor</a:t>
            </a:r>
            <a:r>
              <a:rPr lang="en-US" dirty="0"/>
              <a:t> </a:t>
            </a:r>
            <a:r>
              <a:rPr lang="en-US" dirty="0" err="1"/>
              <a:t>ingrepen</a:t>
            </a:r>
            <a:endParaRPr lang="nl-NL" dirty="0"/>
          </a:p>
        </p:txBody>
      </p:sp>
      <p:sp>
        <p:nvSpPr>
          <p:cNvPr id="3" name="Content Placeholder 2">
            <a:extLst>
              <a:ext uri="{FF2B5EF4-FFF2-40B4-BE49-F238E27FC236}">
                <a16:creationId xmlns:a16="http://schemas.microsoft.com/office/drawing/2014/main" id="{820455F7-3336-4A1B-A31D-AD82E5B56404}"/>
              </a:ext>
            </a:extLst>
          </p:cNvPr>
          <p:cNvSpPr>
            <a:spLocks noGrp="1"/>
          </p:cNvSpPr>
          <p:nvPr>
            <p:ph idx="1"/>
          </p:nvPr>
        </p:nvSpPr>
        <p:spPr/>
        <p:txBody>
          <a:bodyPr/>
          <a:lstStyle/>
          <a:p>
            <a:r>
              <a:rPr lang="en-US" sz="2400" dirty="0" err="1"/>
              <a:t>Beleid</a:t>
            </a:r>
            <a:r>
              <a:rPr lang="en-US" sz="2400" dirty="0"/>
              <a:t> </a:t>
            </a:r>
            <a:r>
              <a:rPr lang="en-US" sz="2400" dirty="0" err="1"/>
              <a:t>antistolling</a:t>
            </a:r>
            <a:r>
              <a:rPr lang="en-US" sz="2400" dirty="0"/>
              <a:t> </a:t>
            </a:r>
            <a:r>
              <a:rPr lang="en-US" sz="2400" dirty="0" err="1"/>
              <a:t>primair</a:t>
            </a:r>
            <a:r>
              <a:rPr lang="en-US" sz="2400" dirty="0"/>
              <a:t> </a:t>
            </a:r>
            <a:r>
              <a:rPr lang="en-US" sz="2400" dirty="0" err="1"/>
              <a:t>verantwoordelijkheid</a:t>
            </a:r>
            <a:r>
              <a:rPr lang="en-US" sz="2400" dirty="0"/>
              <a:t> van </a:t>
            </a:r>
            <a:r>
              <a:rPr lang="en-US" sz="2400" dirty="0" err="1"/>
              <a:t>verrichter</a:t>
            </a:r>
            <a:r>
              <a:rPr lang="en-US" sz="2400" dirty="0"/>
              <a:t> van </a:t>
            </a:r>
            <a:r>
              <a:rPr lang="en-US" sz="2400" dirty="0" err="1"/>
              <a:t>ingreep</a:t>
            </a:r>
            <a:endParaRPr lang="en-US" sz="2400" dirty="0"/>
          </a:p>
          <a:p>
            <a:endParaRPr lang="en-US" sz="2400" dirty="0"/>
          </a:p>
          <a:p>
            <a:r>
              <a:rPr lang="en-US" sz="2400" dirty="0" err="1"/>
              <a:t>Indien</a:t>
            </a:r>
            <a:r>
              <a:rPr lang="en-US" sz="2400" dirty="0"/>
              <a:t> </a:t>
            </a:r>
            <a:r>
              <a:rPr lang="en-US" sz="2400" dirty="0" err="1"/>
              <a:t>huisarts</a:t>
            </a:r>
            <a:r>
              <a:rPr lang="en-US" sz="2400" dirty="0"/>
              <a:t> </a:t>
            </a:r>
            <a:r>
              <a:rPr lang="en-US" sz="2400" dirty="0" err="1"/>
              <a:t>verrichter</a:t>
            </a:r>
            <a:r>
              <a:rPr lang="en-US" sz="2400" dirty="0"/>
              <a:t>: 3 </a:t>
            </a:r>
            <a:r>
              <a:rPr lang="en-US" sz="2400" dirty="0" err="1"/>
              <a:t>opties</a:t>
            </a:r>
            <a:endParaRPr lang="en-US" sz="2400" dirty="0"/>
          </a:p>
          <a:p>
            <a:pPr marL="914400" lvl="1" indent="-457200">
              <a:lnSpc>
                <a:spcPct val="140000"/>
              </a:lnSpc>
              <a:buFont typeface="+mj-lt"/>
              <a:buAutoNum type="arabicPeriod"/>
            </a:pPr>
            <a:r>
              <a:rPr lang="en-US" sz="2000" dirty="0" err="1"/>
              <a:t>Raadpleeg</a:t>
            </a:r>
            <a:r>
              <a:rPr lang="en-US" sz="2000" dirty="0"/>
              <a:t> 2e </a:t>
            </a:r>
            <a:r>
              <a:rPr lang="en-US" sz="2000" dirty="0" err="1"/>
              <a:t>lijn</a:t>
            </a:r>
            <a:r>
              <a:rPr lang="en-US" sz="2000" dirty="0"/>
              <a:t> </a:t>
            </a:r>
            <a:r>
              <a:rPr lang="en-US" sz="2000" dirty="0" err="1"/>
              <a:t>voor</a:t>
            </a:r>
            <a:r>
              <a:rPr lang="en-US" sz="2000" dirty="0"/>
              <a:t> </a:t>
            </a:r>
            <a:r>
              <a:rPr lang="en-US" sz="2000" dirty="0" err="1"/>
              <a:t>overleg</a:t>
            </a:r>
            <a:r>
              <a:rPr lang="en-US" sz="2000" dirty="0"/>
              <a:t> </a:t>
            </a:r>
            <a:r>
              <a:rPr lang="en-US" sz="2000" dirty="0">
                <a:sym typeface="Wingdings" panose="05000000000000000000" pitchFamily="2" charset="2"/>
              </a:rPr>
              <a:t> </a:t>
            </a:r>
            <a:r>
              <a:rPr lang="en-US" sz="2000" dirty="0" err="1">
                <a:sym typeface="Wingdings" panose="05000000000000000000" pitchFamily="2" charset="2"/>
              </a:rPr>
              <a:t>flowschema</a:t>
            </a:r>
            <a:r>
              <a:rPr lang="en-US" sz="2000" dirty="0">
                <a:sym typeface="Wingdings" panose="05000000000000000000" pitchFamily="2" charset="2"/>
              </a:rPr>
              <a:t> </a:t>
            </a:r>
            <a:r>
              <a:rPr lang="en-US" sz="2000" dirty="0" err="1"/>
              <a:t>Digitaal</a:t>
            </a:r>
            <a:r>
              <a:rPr lang="en-US" sz="2000" dirty="0"/>
              <a:t> </a:t>
            </a:r>
            <a:r>
              <a:rPr lang="en-US" sz="2000" dirty="0" err="1"/>
              <a:t>Expertisecetrum</a:t>
            </a:r>
            <a:endParaRPr lang="en-US" sz="2000" dirty="0"/>
          </a:p>
          <a:p>
            <a:pPr marL="914400" lvl="1" indent="-457200">
              <a:lnSpc>
                <a:spcPct val="140000"/>
              </a:lnSpc>
              <a:buFont typeface="+mj-lt"/>
              <a:buAutoNum type="arabicPeriod"/>
            </a:pPr>
            <a:r>
              <a:rPr lang="en-US" sz="2000" dirty="0" err="1"/>
              <a:t>Raadpleeg</a:t>
            </a:r>
            <a:r>
              <a:rPr lang="en-US" sz="2000" dirty="0"/>
              <a:t> de </a:t>
            </a:r>
            <a:r>
              <a:rPr lang="en-US" sz="2000" dirty="0" err="1"/>
              <a:t>nationale</a:t>
            </a:r>
            <a:r>
              <a:rPr lang="en-US" sz="2000" dirty="0"/>
              <a:t>, </a:t>
            </a:r>
            <a:r>
              <a:rPr lang="en-US" sz="2000" dirty="0" err="1"/>
              <a:t>multidisciplinaire</a:t>
            </a:r>
            <a:r>
              <a:rPr lang="en-US" sz="2000" dirty="0"/>
              <a:t> </a:t>
            </a:r>
            <a:r>
              <a:rPr lang="en-US" sz="2000" dirty="0" err="1"/>
              <a:t>richtlijn</a:t>
            </a:r>
            <a:r>
              <a:rPr lang="en-US" sz="2000" dirty="0"/>
              <a:t> op </a:t>
            </a:r>
            <a:r>
              <a:rPr lang="en-US" sz="2000" dirty="0">
                <a:solidFill>
                  <a:srgbClr val="0000CC"/>
                </a:solidFill>
              </a:rPr>
              <a:t>https://richtlijnendatabase.nl/ </a:t>
            </a:r>
            <a:r>
              <a:rPr lang="en-US" sz="2000" dirty="0"/>
              <a:t> </a:t>
            </a:r>
          </a:p>
          <a:p>
            <a:pPr marL="914400" lvl="1" indent="-457200">
              <a:lnSpc>
                <a:spcPct val="140000"/>
              </a:lnSpc>
              <a:buFont typeface="+mj-lt"/>
              <a:buAutoNum type="arabicPeriod"/>
            </a:pPr>
            <a:r>
              <a:rPr lang="en-US" sz="2000" dirty="0" err="1"/>
              <a:t>Indien</a:t>
            </a:r>
            <a:r>
              <a:rPr lang="en-US" sz="2000" dirty="0"/>
              <a:t> het met #1 </a:t>
            </a:r>
            <a:r>
              <a:rPr lang="en-US" sz="2000" dirty="0" err="1"/>
              <a:t>en</a:t>
            </a:r>
            <a:r>
              <a:rPr lang="en-US" sz="2000" dirty="0"/>
              <a:t> #2 </a:t>
            </a:r>
            <a:r>
              <a:rPr lang="en-US" sz="2000" dirty="0" err="1"/>
              <a:t>niet</a:t>
            </a:r>
            <a:r>
              <a:rPr lang="en-US" sz="2000" dirty="0"/>
              <a:t> </a:t>
            </a:r>
            <a:r>
              <a:rPr lang="en-US" sz="2000" dirty="0" err="1"/>
              <a:t>lukt</a:t>
            </a:r>
            <a:r>
              <a:rPr lang="en-US" sz="2000" dirty="0"/>
              <a:t>: </a:t>
            </a:r>
            <a:r>
              <a:rPr lang="en-US" sz="2000" dirty="0" err="1"/>
              <a:t>overleg</a:t>
            </a:r>
            <a:r>
              <a:rPr lang="en-US" sz="2000" dirty="0"/>
              <a:t> </a:t>
            </a:r>
            <a:r>
              <a:rPr lang="en-US" sz="2000" dirty="0" err="1"/>
              <a:t>Expertisecentrum</a:t>
            </a:r>
            <a:r>
              <a:rPr lang="en-US" sz="2000" dirty="0"/>
              <a:t> AMC. </a:t>
            </a:r>
            <a:r>
              <a:rPr lang="en-US" sz="2000" dirty="0" err="1"/>
              <a:t>Lokale</a:t>
            </a:r>
            <a:r>
              <a:rPr lang="en-US" sz="2000" dirty="0"/>
              <a:t> AMC </a:t>
            </a:r>
            <a:r>
              <a:rPr lang="en-US" sz="2000" dirty="0" err="1"/>
              <a:t>protocollen</a:t>
            </a:r>
            <a:r>
              <a:rPr lang="en-US" sz="2000" dirty="0"/>
              <a:t> </a:t>
            </a:r>
            <a:r>
              <a:rPr lang="en-US" sz="2000" dirty="0" err="1"/>
              <a:t>beschikbaar</a:t>
            </a:r>
            <a:r>
              <a:rPr lang="en-US" sz="2000" dirty="0"/>
              <a:t> via </a:t>
            </a:r>
            <a:r>
              <a:rPr lang="en-US" sz="2000" dirty="0">
                <a:solidFill>
                  <a:srgbClr val="0000CC"/>
                </a:solidFill>
              </a:rPr>
              <a:t>www.amc.nl/stolling </a:t>
            </a:r>
            <a:r>
              <a:rPr lang="en-US" sz="2000" dirty="0"/>
              <a:t>of</a:t>
            </a:r>
            <a:r>
              <a:rPr lang="en-US" sz="2000" dirty="0">
                <a:solidFill>
                  <a:srgbClr val="0000CC"/>
                </a:solidFill>
              </a:rPr>
              <a:t> ASKA@amc.nl</a:t>
            </a:r>
            <a:endParaRPr lang="en-US" sz="2000" dirty="0"/>
          </a:p>
          <a:p>
            <a:endParaRPr lang="nl-NL" sz="2400" dirty="0"/>
          </a:p>
        </p:txBody>
      </p:sp>
    </p:spTree>
    <p:extLst>
      <p:ext uri="{BB962C8B-B14F-4D97-AF65-F5344CB8AC3E}">
        <p14:creationId xmlns:p14="http://schemas.microsoft.com/office/powerpoint/2010/main" val="400877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1B0EBC-1F97-43C3-9966-151CA6013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 y="-4380"/>
            <a:ext cx="12193878" cy="6858468"/>
          </a:xfrm>
          <a:prstGeom prst="rect">
            <a:avLst/>
          </a:prstGeom>
        </p:spPr>
      </p:pic>
      <p:sp>
        <p:nvSpPr>
          <p:cNvPr id="6" name="Rectangle: Rounded Corners 5">
            <a:extLst>
              <a:ext uri="{FF2B5EF4-FFF2-40B4-BE49-F238E27FC236}">
                <a16:creationId xmlns:a16="http://schemas.microsoft.com/office/drawing/2014/main" id="{FAD8762B-BA3D-46B4-9252-49B12825FED4}"/>
              </a:ext>
            </a:extLst>
          </p:cNvPr>
          <p:cNvSpPr/>
          <p:nvPr/>
        </p:nvSpPr>
        <p:spPr bwMode="auto">
          <a:xfrm>
            <a:off x="47328" y="3573016"/>
            <a:ext cx="2880320" cy="1872208"/>
          </a:xfrm>
          <a:prstGeom prst="roundRect">
            <a:avLst/>
          </a:prstGeom>
          <a:noFill/>
          <a:ln w="3810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400" b="0" i="0" u="none" strike="noStrike" cap="none" normalizeH="0" baseline="0">
              <a:ln>
                <a:noFill/>
              </a:ln>
              <a:solidFill>
                <a:schemeClr val="tx2"/>
              </a:solidFill>
              <a:effectLst/>
              <a:latin typeface="Calibri" panose="020F0502020204030204" pitchFamily="34" charset="0"/>
              <a:ea typeface="Geneva" pitchFamily="1" charset="-128"/>
            </a:endParaRPr>
          </a:p>
        </p:txBody>
      </p:sp>
      <p:sp>
        <p:nvSpPr>
          <p:cNvPr id="7" name="TextBox 6">
            <a:extLst>
              <a:ext uri="{FF2B5EF4-FFF2-40B4-BE49-F238E27FC236}">
                <a16:creationId xmlns:a16="http://schemas.microsoft.com/office/drawing/2014/main" id="{51CECBE2-792B-4914-81C8-E3B7940D17CE}"/>
              </a:ext>
            </a:extLst>
          </p:cNvPr>
          <p:cNvSpPr txBox="1"/>
          <p:nvPr/>
        </p:nvSpPr>
        <p:spPr>
          <a:xfrm>
            <a:off x="407368" y="5589240"/>
            <a:ext cx="11129393" cy="1015663"/>
          </a:xfrm>
          <a:prstGeom prst="rect">
            <a:avLst/>
          </a:prstGeom>
          <a:solidFill>
            <a:schemeClr val="bg1"/>
          </a:solidFill>
          <a:ln w="28575">
            <a:solidFill>
              <a:schemeClr val="tx1"/>
            </a:solidFill>
          </a:ln>
        </p:spPr>
        <p:txBody>
          <a:bodyPr wrap="none" rtlCol="0">
            <a:spAutoFit/>
          </a:bodyPr>
          <a:lstStyle/>
          <a:p>
            <a:endParaRPr lang="nl-NL" sz="2000" dirty="0"/>
          </a:p>
          <a:p>
            <a:r>
              <a:rPr lang="nl-NL" sz="2000" dirty="0">
                <a:solidFill>
                  <a:srgbClr val="0000CC"/>
                </a:solidFill>
              </a:rPr>
              <a:t>https://richtlijnendatabase.nl/richtlijn/antitrombotisch_beleid/perioperatief_beleid_bij_antistolling.html</a:t>
            </a:r>
          </a:p>
          <a:p>
            <a:endParaRPr lang="nl-NL" sz="2000" dirty="0"/>
          </a:p>
        </p:txBody>
      </p:sp>
    </p:spTree>
    <p:extLst>
      <p:ext uri="{BB962C8B-B14F-4D97-AF65-F5344CB8AC3E}">
        <p14:creationId xmlns:p14="http://schemas.microsoft.com/office/powerpoint/2010/main" val="2122162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 </a:t>
            </a:r>
            <a:r>
              <a:rPr lang="en-US" dirty="0" err="1"/>
              <a:t>apotheker</a:t>
            </a:r>
            <a:endParaRPr lang="nl-NL" dirty="0"/>
          </a:p>
        </p:txBody>
      </p:sp>
      <p:sp>
        <p:nvSpPr>
          <p:cNvPr id="3" name="Tijdelijke aanduiding voor inhoud 2"/>
          <p:cNvSpPr>
            <a:spLocks noGrp="1"/>
          </p:cNvSpPr>
          <p:nvPr>
            <p:ph idx="1"/>
          </p:nvPr>
        </p:nvSpPr>
        <p:spPr/>
        <p:txBody>
          <a:bodyPr/>
          <a:lstStyle/>
          <a:p>
            <a:pPr marL="0" indent="0">
              <a:buNone/>
            </a:pPr>
            <a:r>
              <a:rPr lang="nl-NL" sz="2400" dirty="0"/>
              <a:t>Signalerende/controlerende functie</a:t>
            </a:r>
          </a:p>
          <a:p>
            <a:r>
              <a:rPr lang="nl-NL" sz="2000" dirty="0"/>
              <a:t>Dosiscontrole op basis van indicatie/nierfunctie/gewicht/leeftijd</a:t>
            </a:r>
          </a:p>
          <a:p>
            <a:r>
              <a:rPr lang="nl-NL" sz="2000" dirty="0"/>
              <a:t>Problemen comedicatie signaleren (interacties, onterecht dubbel/tripel antistolling)</a:t>
            </a:r>
          </a:p>
          <a:p>
            <a:pPr marL="0" indent="0">
              <a:buNone/>
            </a:pPr>
            <a:endParaRPr lang="en-US" sz="2400" dirty="0"/>
          </a:p>
          <a:p>
            <a:pPr marL="0" indent="0">
              <a:buNone/>
            </a:pPr>
            <a:r>
              <a:rPr lang="en-US" sz="2400" dirty="0" err="1"/>
              <a:t>Voorlichting</a:t>
            </a:r>
            <a:r>
              <a:rPr lang="en-US" sz="2400" dirty="0"/>
              <a:t> (</a:t>
            </a:r>
            <a:r>
              <a:rPr lang="en-US" sz="2400" dirty="0" err="1"/>
              <a:t>therapietrouw</a:t>
            </a:r>
            <a:r>
              <a:rPr lang="en-US" sz="2400" dirty="0"/>
              <a:t> ↑)</a:t>
            </a:r>
          </a:p>
          <a:p>
            <a:pPr lvl="0"/>
            <a:r>
              <a:rPr lang="en-US" sz="2000" dirty="0" err="1"/>
              <a:t>gebruiksadvies</a:t>
            </a:r>
            <a:r>
              <a:rPr lang="en-US" sz="2000" dirty="0"/>
              <a:t> diverse DOAC’s (</a:t>
            </a:r>
            <a:r>
              <a:rPr lang="en-US" sz="2000" dirty="0" err="1"/>
              <a:t>tijdstip</a:t>
            </a:r>
            <a:r>
              <a:rPr lang="en-US" sz="2000" dirty="0"/>
              <a:t>, </a:t>
            </a:r>
            <a:r>
              <a:rPr lang="en-US" sz="2000" dirty="0" err="1"/>
              <a:t>invloed</a:t>
            </a:r>
            <a:r>
              <a:rPr lang="en-US" sz="2000" dirty="0"/>
              <a:t> </a:t>
            </a:r>
            <a:r>
              <a:rPr lang="en-US" sz="2000" dirty="0" err="1"/>
              <a:t>voedsel</a:t>
            </a:r>
            <a:r>
              <a:rPr lang="en-US" sz="2000" dirty="0"/>
              <a:t> etc.)</a:t>
            </a:r>
            <a:endParaRPr lang="nl-NL" sz="2000" dirty="0"/>
          </a:p>
          <a:p>
            <a:pPr lvl="0"/>
            <a:r>
              <a:rPr lang="en-US" sz="2000" dirty="0" err="1"/>
              <a:t>bijwerkingen</a:t>
            </a:r>
            <a:r>
              <a:rPr lang="en-US" sz="2000" dirty="0"/>
              <a:t> (</a:t>
            </a:r>
            <a:r>
              <a:rPr lang="en-US" sz="2000" dirty="0" err="1"/>
              <a:t>deelname</a:t>
            </a:r>
            <a:r>
              <a:rPr lang="en-US" sz="2000" dirty="0"/>
              <a:t> LIM: </a:t>
            </a:r>
            <a:r>
              <a:rPr lang="en-US" sz="2000" dirty="0" err="1"/>
              <a:t>Lareb</a:t>
            </a:r>
            <a:r>
              <a:rPr lang="en-US" sz="2000" dirty="0"/>
              <a:t> Intensive Monitoring)</a:t>
            </a:r>
            <a:endParaRPr lang="nl-NL" sz="20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2631460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C276-DD62-4EDB-AFE7-CF07877BB6BA}"/>
              </a:ext>
            </a:extLst>
          </p:cNvPr>
          <p:cNvSpPr>
            <a:spLocks noGrp="1"/>
          </p:cNvSpPr>
          <p:nvPr>
            <p:ph type="title"/>
          </p:nvPr>
        </p:nvSpPr>
        <p:spPr/>
        <p:txBody>
          <a:bodyPr/>
          <a:lstStyle/>
          <a:p>
            <a:r>
              <a:rPr lang="en-US" dirty="0"/>
              <a:t>De </a:t>
            </a:r>
            <a:r>
              <a:rPr lang="en-US" dirty="0" err="1"/>
              <a:t>trombosedienst</a:t>
            </a:r>
            <a:endParaRPr lang="nl-NL" dirty="0"/>
          </a:p>
        </p:txBody>
      </p:sp>
      <p:sp>
        <p:nvSpPr>
          <p:cNvPr id="3" name="Content Placeholder 2">
            <a:extLst>
              <a:ext uri="{FF2B5EF4-FFF2-40B4-BE49-F238E27FC236}">
                <a16:creationId xmlns:a16="http://schemas.microsoft.com/office/drawing/2014/main" id="{99D1FD31-6F11-40AE-B4DB-7014DF136454}"/>
              </a:ext>
            </a:extLst>
          </p:cNvPr>
          <p:cNvSpPr>
            <a:spLocks noGrp="1"/>
          </p:cNvSpPr>
          <p:nvPr>
            <p:ph idx="1"/>
          </p:nvPr>
        </p:nvSpPr>
        <p:spPr/>
        <p:txBody>
          <a:bodyPr/>
          <a:lstStyle/>
          <a:p>
            <a:endParaRPr lang="en-US" dirty="0"/>
          </a:p>
          <a:p>
            <a:r>
              <a:rPr lang="en-US" dirty="0"/>
              <a:t>We </a:t>
            </a:r>
            <a:r>
              <a:rPr lang="en-US" dirty="0" err="1"/>
              <a:t>staan</a:t>
            </a:r>
            <a:r>
              <a:rPr lang="en-US" dirty="0"/>
              <a:t> pas </a:t>
            </a:r>
            <a:r>
              <a:rPr lang="en-US" dirty="0" err="1"/>
              <a:t>aan</a:t>
            </a:r>
            <a:r>
              <a:rPr lang="en-US" dirty="0"/>
              <a:t> het begin</a:t>
            </a:r>
          </a:p>
          <a:p>
            <a:pPr lvl="1"/>
            <a:r>
              <a:rPr lang="en-US" dirty="0"/>
              <a:t>Maar de </a:t>
            </a:r>
            <a:r>
              <a:rPr lang="en-US" dirty="0" err="1"/>
              <a:t>markt</a:t>
            </a:r>
            <a:r>
              <a:rPr lang="en-US" dirty="0"/>
              <a:t> is al </a:t>
            </a:r>
            <a:r>
              <a:rPr lang="en-US" dirty="0" err="1"/>
              <a:t>aan</a:t>
            </a:r>
            <a:r>
              <a:rPr lang="en-US" dirty="0"/>
              <a:t> het </a:t>
            </a:r>
            <a:r>
              <a:rPr lang="en-US" dirty="0" err="1"/>
              <a:t>veranderen</a:t>
            </a:r>
            <a:endParaRPr lang="en-US" dirty="0"/>
          </a:p>
          <a:p>
            <a:endParaRPr lang="en-US" dirty="0"/>
          </a:p>
          <a:p>
            <a:r>
              <a:rPr lang="en-US" dirty="0"/>
              <a:t>Het </a:t>
            </a:r>
            <a:r>
              <a:rPr lang="en-US" dirty="0" err="1"/>
              <a:t>eindpunt</a:t>
            </a:r>
            <a:r>
              <a:rPr lang="en-US" dirty="0"/>
              <a:t> is </a:t>
            </a:r>
            <a:r>
              <a:rPr lang="en-US" dirty="0" err="1"/>
              <a:t>dramatisch</a:t>
            </a:r>
            <a:r>
              <a:rPr lang="en-US" dirty="0"/>
              <a:t> </a:t>
            </a:r>
            <a:r>
              <a:rPr lang="en-US" dirty="0" err="1"/>
              <a:t>anders</a:t>
            </a:r>
            <a:r>
              <a:rPr lang="en-US" dirty="0"/>
              <a:t> </a:t>
            </a:r>
            <a:r>
              <a:rPr lang="en-US" dirty="0" err="1"/>
              <a:t>dan</a:t>
            </a:r>
            <a:r>
              <a:rPr lang="en-US" dirty="0"/>
              <a:t> de </a:t>
            </a:r>
            <a:r>
              <a:rPr lang="en-US" dirty="0" err="1"/>
              <a:t>huidige</a:t>
            </a:r>
            <a:r>
              <a:rPr lang="en-US" dirty="0"/>
              <a:t> setting</a:t>
            </a:r>
          </a:p>
          <a:p>
            <a:endParaRPr lang="en-US" dirty="0"/>
          </a:p>
          <a:p>
            <a:r>
              <a:rPr lang="en-US" dirty="0"/>
              <a:t>Hoe </a:t>
            </a:r>
            <a:r>
              <a:rPr lang="en-US" dirty="0" err="1"/>
              <a:t>spelen</a:t>
            </a:r>
            <a:r>
              <a:rPr lang="en-US" dirty="0"/>
              <a:t> </a:t>
            </a:r>
            <a:r>
              <a:rPr lang="en-US" dirty="0" err="1"/>
              <a:t>Trombosediensten</a:t>
            </a:r>
            <a:r>
              <a:rPr lang="en-US" dirty="0"/>
              <a:t> </a:t>
            </a:r>
            <a:r>
              <a:rPr lang="en-US" dirty="0" err="1"/>
              <a:t>daarop</a:t>
            </a:r>
            <a:r>
              <a:rPr lang="en-US" dirty="0"/>
              <a:t> in?</a:t>
            </a:r>
          </a:p>
        </p:txBody>
      </p:sp>
    </p:spTree>
    <p:extLst>
      <p:ext uri="{BB962C8B-B14F-4D97-AF65-F5344CB8AC3E}">
        <p14:creationId xmlns:p14="http://schemas.microsoft.com/office/powerpoint/2010/main" val="237187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7774-AA27-43F9-B879-C702B36057CB}"/>
              </a:ext>
            </a:extLst>
          </p:cNvPr>
          <p:cNvSpPr>
            <a:spLocks noGrp="1"/>
          </p:cNvSpPr>
          <p:nvPr>
            <p:ph type="title"/>
          </p:nvPr>
        </p:nvSpPr>
        <p:spPr/>
        <p:txBody>
          <a:bodyPr/>
          <a:lstStyle/>
          <a:p>
            <a:r>
              <a:rPr lang="en-US" dirty="0"/>
              <a:t>Take home messages</a:t>
            </a:r>
            <a:endParaRPr lang="nl-NL" dirty="0"/>
          </a:p>
        </p:txBody>
      </p:sp>
      <p:sp>
        <p:nvSpPr>
          <p:cNvPr id="3" name="Content Placeholder 2">
            <a:extLst>
              <a:ext uri="{FF2B5EF4-FFF2-40B4-BE49-F238E27FC236}">
                <a16:creationId xmlns:a16="http://schemas.microsoft.com/office/drawing/2014/main" id="{5012F945-A9D1-4E03-88F3-61235C649301}"/>
              </a:ext>
            </a:extLst>
          </p:cNvPr>
          <p:cNvSpPr>
            <a:spLocks noGrp="1"/>
          </p:cNvSpPr>
          <p:nvPr>
            <p:ph idx="1"/>
          </p:nvPr>
        </p:nvSpPr>
        <p:spPr/>
        <p:txBody>
          <a:bodyPr/>
          <a:lstStyle/>
          <a:p>
            <a:pPr>
              <a:lnSpc>
                <a:spcPct val="150000"/>
              </a:lnSpc>
            </a:pPr>
            <a:r>
              <a:rPr lang="en-US" sz="2400" dirty="0"/>
              <a:t>DOAC </a:t>
            </a:r>
            <a:r>
              <a:rPr lang="en-US" sz="2400" dirty="0" err="1"/>
              <a:t>zijn</a:t>
            </a:r>
            <a:r>
              <a:rPr lang="en-US" sz="2400" dirty="0"/>
              <a:t> de </a:t>
            </a:r>
            <a:r>
              <a:rPr lang="en-US" sz="2400" dirty="0" err="1"/>
              <a:t>nieuwe</a:t>
            </a:r>
            <a:r>
              <a:rPr lang="en-US" sz="2400" dirty="0"/>
              <a:t> norm</a:t>
            </a:r>
          </a:p>
          <a:p>
            <a:pPr lvl="1">
              <a:lnSpc>
                <a:spcPct val="150000"/>
              </a:lnSpc>
            </a:pPr>
            <a:r>
              <a:rPr lang="en-US" sz="2000" dirty="0" err="1"/>
              <a:t>Hersenbloedingen</a:t>
            </a:r>
            <a:r>
              <a:rPr lang="en-US" sz="2000" dirty="0"/>
              <a:t> (</a:t>
            </a:r>
            <a:r>
              <a:rPr lang="en-US" sz="2000" dirty="0" err="1"/>
              <a:t>en</a:t>
            </a:r>
            <a:r>
              <a:rPr lang="en-US" sz="2000" dirty="0"/>
              <a:t> </a:t>
            </a:r>
            <a:r>
              <a:rPr lang="en-US" sz="2000" dirty="0" err="1"/>
              <a:t>gebruiksgemak</a:t>
            </a:r>
            <a:r>
              <a:rPr lang="en-US" sz="2000" dirty="0"/>
              <a:t>)</a:t>
            </a:r>
          </a:p>
          <a:p>
            <a:pPr>
              <a:lnSpc>
                <a:spcPct val="150000"/>
              </a:lnSpc>
            </a:pPr>
            <a:r>
              <a:rPr lang="en-US" sz="2400" dirty="0" err="1"/>
              <a:t>Gemakkelijker</a:t>
            </a:r>
            <a:r>
              <a:rPr lang="en-US" sz="2400" dirty="0"/>
              <a:t> </a:t>
            </a:r>
            <a:r>
              <a:rPr lang="en-US" sz="2400" dirty="0" err="1"/>
              <a:t>voor</a:t>
            </a:r>
            <a:r>
              <a:rPr lang="en-US" sz="2400" dirty="0"/>
              <a:t> </a:t>
            </a:r>
            <a:r>
              <a:rPr lang="en-US" sz="2400" dirty="0" err="1"/>
              <a:t>patiënt</a:t>
            </a:r>
            <a:r>
              <a:rPr lang="en-US" sz="2400" dirty="0"/>
              <a:t>, </a:t>
            </a:r>
            <a:r>
              <a:rPr lang="en-US" sz="2400" dirty="0" err="1"/>
              <a:t>moeilijker</a:t>
            </a:r>
            <a:r>
              <a:rPr lang="en-US" sz="2400" dirty="0"/>
              <a:t> </a:t>
            </a:r>
            <a:r>
              <a:rPr lang="en-US" sz="2400" dirty="0" err="1"/>
              <a:t>voor</a:t>
            </a:r>
            <a:r>
              <a:rPr lang="en-US" sz="2400" dirty="0"/>
              <a:t> </a:t>
            </a:r>
            <a:r>
              <a:rPr lang="en-US" sz="2400" dirty="0" err="1"/>
              <a:t>dokter</a:t>
            </a:r>
            <a:endParaRPr lang="en-US" sz="2400" dirty="0"/>
          </a:p>
          <a:p>
            <a:pPr>
              <a:lnSpc>
                <a:spcPct val="150000"/>
              </a:lnSpc>
            </a:pPr>
            <a:r>
              <a:rPr lang="en-US" sz="2400" dirty="0"/>
              <a:t>Ken de </a:t>
            </a:r>
            <a:r>
              <a:rPr lang="en-US" sz="2400" dirty="0" err="1"/>
              <a:t>hulplijnen</a:t>
            </a:r>
            <a:r>
              <a:rPr lang="en-US" sz="2400" dirty="0"/>
              <a:t> in </a:t>
            </a:r>
            <a:r>
              <a:rPr lang="en-US" sz="2400" dirty="0" err="1"/>
              <a:t>je</a:t>
            </a:r>
            <a:r>
              <a:rPr lang="en-US" sz="2400" dirty="0"/>
              <a:t> </a:t>
            </a:r>
            <a:r>
              <a:rPr lang="en-US" sz="2400" dirty="0" err="1"/>
              <a:t>regio</a:t>
            </a:r>
            <a:endParaRPr lang="en-US" sz="2400" dirty="0"/>
          </a:p>
          <a:p>
            <a:pPr lvl="1">
              <a:lnSpc>
                <a:spcPct val="150000"/>
              </a:lnSpc>
            </a:pPr>
            <a:r>
              <a:rPr lang="en-US" sz="2000" dirty="0" err="1"/>
              <a:t>Regionaal</a:t>
            </a:r>
            <a:r>
              <a:rPr lang="en-US" sz="2000" dirty="0"/>
              <a:t> </a:t>
            </a:r>
            <a:r>
              <a:rPr lang="en-US" sz="2000" dirty="0" err="1"/>
              <a:t>expertisecentrum</a:t>
            </a:r>
            <a:r>
              <a:rPr lang="en-US" sz="2000" dirty="0"/>
              <a:t>: </a:t>
            </a:r>
            <a:r>
              <a:rPr lang="en-US" sz="2000" dirty="0">
                <a:solidFill>
                  <a:srgbClr val="0000CC"/>
                </a:solidFill>
              </a:rPr>
              <a:t>www.amc.nl/stolling</a:t>
            </a:r>
          </a:p>
          <a:p>
            <a:pPr lvl="1">
              <a:lnSpc>
                <a:spcPct val="150000"/>
              </a:lnSpc>
            </a:pPr>
            <a:r>
              <a:rPr lang="en-US" sz="2000" dirty="0" err="1"/>
              <a:t>Nationale</a:t>
            </a:r>
            <a:r>
              <a:rPr lang="en-US" sz="2000" dirty="0"/>
              <a:t> </a:t>
            </a:r>
            <a:r>
              <a:rPr lang="en-US" sz="2000" dirty="0" err="1"/>
              <a:t>richtlijnen</a:t>
            </a:r>
            <a:r>
              <a:rPr lang="en-US" sz="2000" dirty="0"/>
              <a:t> </a:t>
            </a:r>
            <a:r>
              <a:rPr lang="en-US" sz="2000" i="1" dirty="0"/>
              <a:t>online</a:t>
            </a:r>
          </a:p>
          <a:p>
            <a:pPr lvl="1">
              <a:lnSpc>
                <a:spcPct val="150000"/>
              </a:lnSpc>
            </a:pPr>
            <a:r>
              <a:rPr lang="en-US" sz="2000" dirty="0"/>
              <a:t>Apotheek</a:t>
            </a:r>
          </a:p>
          <a:p>
            <a:endParaRPr lang="nl-NL" sz="2400" dirty="0"/>
          </a:p>
        </p:txBody>
      </p:sp>
    </p:spTree>
    <p:extLst>
      <p:ext uri="{BB962C8B-B14F-4D97-AF65-F5344CB8AC3E}">
        <p14:creationId xmlns:p14="http://schemas.microsoft.com/office/powerpoint/2010/main" val="1060475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19D0-D323-4002-99FA-B383E17F650E}"/>
              </a:ext>
            </a:extLst>
          </p:cNvPr>
          <p:cNvSpPr>
            <a:spLocks noGrp="1"/>
          </p:cNvSpPr>
          <p:nvPr>
            <p:ph type="title"/>
          </p:nvPr>
        </p:nvSpPr>
        <p:spPr/>
        <p:txBody>
          <a:bodyPr/>
          <a:lstStyle/>
          <a:p>
            <a:r>
              <a:rPr lang="en-US" dirty="0" err="1"/>
              <a:t>Casuïstiek</a:t>
            </a:r>
            <a:endParaRPr lang="nl-NL" dirty="0"/>
          </a:p>
        </p:txBody>
      </p:sp>
      <p:sp>
        <p:nvSpPr>
          <p:cNvPr id="3" name="Content Placeholder 2">
            <a:extLst>
              <a:ext uri="{FF2B5EF4-FFF2-40B4-BE49-F238E27FC236}">
                <a16:creationId xmlns:a16="http://schemas.microsoft.com/office/drawing/2014/main" id="{92FBA3B2-651B-4E0F-8521-EB9E55FCBEF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89283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0F44-FA0C-4D27-B4B0-27A41AAF99DD}"/>
              </a:ext>
            </a:extLst>
          </p:cNvPr>
          <p:cNvSpPr>
            <a:spLocks noGrp="1"/>
          </p:cNvSpPr>
          <p:nvPr>
            <p:ph type="title"/>
          </p:nvPr>
        </p:nvSpPr>
        <p:spPr/>
        <p:txBody>
          <a:bodyPr/>
          <a:lstStyle/>
          <a:p>
            <a:r>
              <a:rPr lang="en-US" i="1" dirty="0" err="1"/>
              <a:t>Iets</a:t>
            </a:r>
            <a:r>
              <a:rPr lang="en-US" i="1" dirty="0"/>
              <a:t> </a:t>
            </a:r>
            <a:r>
              <a:rPr lang="en-US" dirty="0" err="1"/>
              <a:t>effectiever</a:t>
            </a:r>
            <a:endParaRPr lang="nl-NL" i="1" dirty="0"/>
          </a:p>
        </p:txBody>
      </p:sp>
      <p:pic>
        <p:nvPicPr>
          <p:cNvPr id="5" name="Content Placeholder 4">
            <a:extLst>
              <a:ext uri="{FF2B5EF4-FFF2-40B4-BE49-F238E27FC236}">
                <a16:creationId xmlns:a16="http://schemas.microsoft.com/office/drawing/2014/main" id="{6C75D7F9-BBCC-40A5-A5F7-A373EFA79C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435"/>
          <a:stretch/>
        </p:blipFill>
        <p:spPr>
          <a:xfrm>
            <a:off x="1919536" y="1628800"/>
            <a:ext cx="7683451" cy="4176564"/>
          </a:xfrm>
        </p:spPr>
      </p:pic>
      <p:sp>
        <p:nvSpPr>
          <p:cNvPr id="6" name="TextBox 5">
            <a:extLst>
              <a:ext uri="{FF2B5EF4-FFF2-40B4-BE49-F238E27FC236}">
                <a16:creationId xmlns:a16="http://schemas.microsoft.com/office/drawing/2014/main" id="{803021BA-8E1F-4966-8C4A-04B12C99EAFF}"/>
              </a:ext>
            </a:extLst>
          </p:cNvPr>
          <p:cNvSpPr txBox="1"/>
          <p:nvPr/>
        </p:nvSpPr>
        <p:spPr>
          <a:xfrm>
            <a:off x="335360" y="6165304"/>
            <a:ext cx="6519792" cy="523220"/>
          </a:xfrm>
          <a:prstGeom prst="rect">
            <a:avLst/>
          </a:prstGeom>
          <a:noFill/>
        </p:spPr>
        <p:txBody>
          <a:bodyPr wrap="square" rtlCol="0">
            <a:spAutoFit/>
          </a:bodyPr>
          <a:lstStyle/>
          <a:p>
            <a:pPr algn="l"/>
            <a:r>
              <a:rPr lang="nl-NL" sz="1400" dirty="0"/>
              <a:t>Lip, </a:t>
            </a:r>
            <a:r>
              <a:rPr lang="nl-NL" sz="1400" dirty="0" err="1"/>
              <a:t>Thromb</a:t>
            </a:r>
            <a:r>
              <a:rPr lang="nl-NL" sz="1400" dirty="0"/>
              <a:t> </a:t>
            </a:r>
            <a:r>
              <a:rPr lang="nl-NL" sz="1400" dirty="0" err="1"/>
              <a:t>Haemost</a:t>
            </a:r>
            <a:r>
              <a:rPr lang="nl-NL" sz="1400" dirty="0"/>
              <a:t> 2014; </a:t>
            </a:r>
            <a:r>
              <a:rPr lang="nl-NL" sz="1400" dirty="0" err="1"/>
              <a:t>Patel</a:t>
            </a:r>
            <a:r>
              <a:rPr lang="nl-NL" sz="1400" dirty="0"/>
              <a:t>, N Eng J </a:t>
            </a:r>
            <a:r>
              <a:rPr lang="nl-NL" sz="1400" dirty="0" err="1"/>
              <a:t>Med</a:t>
            </a:r>
            <a:r>
              <a:rPr lang="nl-NL" sz="1400" dirty="0"/>
              <a:t> 2011; </a:t>
            </a:r>
            <a:r>
              <a:rPr lang="nl-NL" sz="1400" dirty="0" err="1"/>
              <a:t>Granger</a:t>
            </a:r>
            <a:r>
              <a:rPr lang="nl-NL" sz="1400" dirty="0"/>
              <a:t>, N Eng J </a:t>
            </a:r>
            <a:r>
              <a:rPr lang="nl-NL" sz="1400" dirty="0" err="1"/>
              <a:t>Med</a:t>
            </a:r>
            <a:r>
              <a:rPr lang="nl-NL" sz="1400" dirty="0"/>
              <a:t> 2011; </a:t>
            </a:r>
            <a:r>
              <a:rPr lang="nl-NL" sz="1400" dirty="0" err="1"/>
              <a:t>Giugliano</a:t>
            </a:r>
            <a:r>
              <a:rPr lang="nl-NL" sz="1400" dirty="0"/>
              <a:t>, N Eng J </a:t>
            </a:r>
            <a:r>
              <a:rPr lang="nl-NL" sz="1400" dirty="0" err="1"/>
              <a:t>Med</a:t>
            </a:r>
            <a:r>
              <a:rPr lang="nl-NL" sz="1400" dirty="0"/>
              <a:t> 2013</a:t>
            </a:r>
          </a:p>
        </p:txBody>
      </p:sp>
    </p:spTree>
    <p:extLst>
      <p:ext uri="{BB962C8B-B14F-4D97-AF65-F5344CB8AC3E}">
        <p14:creationId xmlns:p14="http://schemas.microsoft.com/office/powerpoint/2010/main" val="285119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9800" y="188913"/>
            <a:ext cx="7772400" cy="1143000"/>
          </a:xfrm>
        </p:spPr>
        <p:txBody>
          <a:bodyPr/>
          <a:lstStyle/>
          <a:p>
            <a:r>
              <a:rPr lang="nl-NL" i="1" dirty="0"/>
              <a:t>Iets</a:t>
            </a:r>
            <a:r>
              <a:rPr lang="nl-NL" dirty="0"/>
              <a:t> minder ernstige bloedingen</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20310"/>
          <a:stretch/>
        </p:blipFill>
        <p:spPr>
          <a:xfrm>
            <a:off x="2351584" y="1700808"/>
            <a:ext cx="7301622" cy="4176464"/>
          </a:xfrm>
        </p:spPr>
      </p:pic>
      <p:sp>
        <p:nvSpPr>
          <p:cNvPr id="6" name="TextBox 5"/>
          <p:cNvSpPr txBox="1"/>
          <p:nvPr/>
        </p:nvSpPr>
        <p:spPr>
          <a:xfrm>
            <a:off x="407368" y="6200041"/>
            <a:ext cx="6519792" cy="523220"/>
          </a:xfrm>
          <a:prstGeom prst="rect">
            <a:avLst/>
          </a:prstGeom>
          <a:noFill/>
        </p:spPr>
        <p:txBody>
          <a:bodyPr wrap="square" rtlCol="0">
            <a:spAutoFit/>
          </a:bodyPr>
          <a:lstStyle/>
          <a:p>
            <a:pPr algn="l"/>
            <a:r>
              <a:rPr lang="nl-NL" sz="1400" dirty="0"/>
              <a:t>Lip, </a:t>
            </a:r>
            <a:r>
              <a:rPr lang="nl-NL" sz="1400" dirty="0" err="1"/>
              <a:t>Thromb</a:t>
            </a:r>
            <a:r>
              <a:rPr lang="nl-NL" sz="1400" dirty="0"/>
              <a:t> </a:t>
            </a:r>
            <a:r>
              <a:rPr lang="nl-NL" sz="1400" dirty="0" err="1"/>
              <a:t>Haemost</a:t>
            </a:r>
            <a:r>
              <a:rPr lang="nl-NL" sz="1400" dirty="0"/>
              <a:t> 2014; </a:t>
            </a:r>
            <a:r>
              <a:rPr lang="nl-NL" sz="1400" dirty="0" err="1"/>
              <a:t>Patel</a:t>
            </a:r>
            <a:r>
              <a:rPr lang="nl-NL" sz="1400" dirty="0"/>
              <a:t>, N Eng J </a:t>
            </a:r>
            <a:r>
              <a:rPr lang="nl-NL" sz="1400" dirty="0" err="1"/>
              <a:t>Med</a:t>
            </a:r>
            <a:r>
              <a:rPr lang="nl-NL" sz="1400" dirty="0"/>
              <a:t> 2011; </a:t>
            </a:r>
            <a:r>
              <a:rPr lang="nl-NL" sz="1400" dirty="0" err="1"/>
              <a:t>Granger</a:t>
            </a:r>
            <a:r>
              <a:rPr lang="nl-NL" sz="1400" dirty="0"/>
              <a:t>, N Eng J </a:t>
            </a:r>
            <a:r>
              <a:rPr lang="nl-NL" sz="1400" dirty="0" err="1"/>
              <a:t>Med</a:t>
            </a:r>
            <a:r>
              <a:rPr lang="nl-NL" sz="1400" dirty="0"/>
              <a:t> 2011; </a:t>
            </a:r>
            <a:r>
              <a:rPr lang="nl-NL" sz="1400" dirty="0" err="1"/>
              <a:t>Giugliano</a:t>
            </a:r>
            <a:r>
              <a:rPr lang="nl-NL" sz="1400" dirty="0"/>
              <a:t>, N Eng J </a:t>
            </a:r>
            <a:r>
              <a:rPr lang="nl-NL" sz="1400" dirty="0" err="1"/>
              <a:t>Med</a:t>
            </a:r>
            <a:r>
              <a:rPr lang="nl-NL" sz="1400" dirty="0"/>
              <a:t> 2013</a:t>
            </a:r>
          </a:p>
        </p:txBody>
      </p:sp>
    </p:spTree>
    <p:extLst>
      <p:ext uri="{BB962C8B-B14F-4D97-AF65-F5344CB8AC3E}">
        <p14:creationId xmlns:p14="http://schemas.microsoft.com/office/powerpoint/2010/main" val="264296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Belangrijkste verschil is waar de bloedingen zitten</a:t>
            </a:r>
          </a:p>
        </p:txBody>
      </p:sp>
      <p:sp>
        <p:nvSpPr>
          <p:cNvPr id="3" name="Down Arrow 2"/>
          <p:cNvSpPr/>
          <p:nvPr/>
        </p:nvSpPr>
        <p:spPr bwMode="auto">
          <a:xfrm>
            <a:off x="3215680" y="4871272"/>
            <a:ext cx="720080" cy="962128"/>
          </a:xfrm>
          <a:prstGeom prst="downArrow">
            <a:avLst/>
          </a:prstGeom>
          <a:solidFill>
            <a:srgbClr val="A50021"/>
          </a:solidFill>
          <a:ln>
            <a:noFill/>
          </a:ln>
          <a:effectLst/>
          <a:extLst/>
        </p:spPr>
        <p:txBody>
          <a:bodyPr vert="horz" wrap="square" lIns="91440" tIns="45720" rIns="91440" bIns="45720" numCol="1" rtlCol="0" anchor="ctr" anchorCtr="0" compatLnSpc="1">
            <a:prstTxWarp prst="textNoShape">
              <a:avLst/>
            </a:prstTxWarp>
          </a:bodyPr>
          <a:lstStyle/>
          <a:p>
            <a:endParaRPr lang="nl-NL"/>
          </a:p>
        </p:txBody>
      </p:sp>
      <p:sp>
        <p:nvSpPr>
          <p:cNvPr id="8" name="Down Arrow 7"/>
          <p:cNvSpPr/>
          <p:nvPr/>
        </p:nvSpPr>
        <p:spPr bwMode="auto">
          <a:xfrm>
            <a:off x="3935760" y="4869160"/>
            <a:ext cx="720080" cy="962128"/>
          </a:xfrm>
          <a:prstGeom prst="downArrow">
            <a:avLst/>
          </a:prstGeom>
          <a:solidFill>
            <a:srgbClr val="A50021"/>
          </a:solidFill>
          <a:ln>
            <a:noFill/>
          </a:ln>
          <a:effectLst/>
          <a:extLst/>
        </p:spPr>
        <p:txBody>
          <a:bodyPr vert="horz" wrap="square" lIns="91440" tIns="45720" rIns="91440" bIns="45720" numCol="1" rtlCol="0" anchor="ctr" anchorCtr="0" compatLnSpc="1">
            <a:prstTxWarp prst="textNoShape">
              <a:avLst/>
            </a:prstTxWarp>
          </a:bodyPr>
          <a:lstStyle/>
          <a:p>
            <a:endParaRPr lang="nl-NL"/>
          </a:p>
        </p:txBody>
      </p:sp>
      <p:sp>
        <p:nvSpPr>
          <p:cNvPr id="9" name="Down Arrow 8"/>
          <p:cNvSpPr/>
          <p:nvPr/>
        </p:nvSpPr>
        <p:spPr bwMode="auto">
          <a:xfrm rot="10800000">
            <a:off x="8472264" y="4869160"/>
            <a:ext cx="720080" cy="962128"/>
          </a:xfrm>
          <a:prstGeom prst="downArrow">
            <a:avLst/>
          </a:prstGeom>
          <a:solidFill>
            <a:srgbClr val="A50021"/>
          </a:solidFill>
          <a:ln>
            <a:noFill/>
          </a:ln>
          <a:effectLst/>
          <a:extLst/>
        </p:spPr>
        <p:txBody>
          <a:bodyPr vert="horz" wrap="square" lIns="91440" tIns="45720" rIns="91440" bIns="45720" numCol="1" rtlCol="0" anchor="ctr" anchorCtr="0" compatLnSpc="1">
            <a:prstTxWarp prst="textNoShape">
              <a:avLst/>
            </a:prstTxWarp>
          </a:bodyPr>
          <a:lstStyle/>
          <a:p>
            <a:endParaRPr lang="nl-NL"/>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5407"/>
          <a:stretch/>
        </p:blipFill>
        <p:spPr>
          <a:xfrm>
            <a:off x="6366973" y="2492897"/>
            <a:ext cx="4121410" cy="2160239"/>
          </a:xfr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8890"/>
          <a:stretch/>
        </p:blipFill>
        <p:spPr>
          <a:xfrm>
            <a:off x="1817862" y="2348880"/>
            <a:ext cx="4592160" cy="2164240"/>
          </a:xfrm>
          <a:prstGeom prst="rect">
            <a:avLst/>
          </a:prstGeom>
        </p:spPr>
      </p:pic>
      <p:sp>
        <p:nvSpPr>
          <p:cNvPr id="11" name="TextBox 10"/>
          <p:cNvSpPr txBox="1"/>
          <p:nvPr/>
        </p:nvSpPr>
        <p:spPr>
          <a:xfrm>
            <a:off x="315824" y="6219118"/>
            <a:ext cx="6519792" cy="523220"/>
          </a:xfrm>
          <a:prstGeom prst="rect">
            <a:avLst/>
          </a:prstGeom>
          <a:noFill/>
        </p:spPr>
        <p:txBody>
          <a:bodyPr wrap="square" rtlCol="0">
            <a:spAutoFit/>
          </a:bodyPr>
          <a:lstStyle/>
          <a:p>
            <a:pPr algn="l"/>
            <a:r>
              <a:rPr lang="nl-NL" sz="1400" dirty="0"/>
              <a:t>Lip, </a:t>
            </a:r>
            <a:r>
              <a:rPr lang="nl-NL" sz="1400" dirty="0" err="1"/>
              <a:t>Thromb</a:t>
            </a:r>
            <a:r>
              <a:rPr lang="nl-NL" sz="1400" dirty="0"/>
              <a:t> </a:t>
            </a:r>
            <a:r>
              <a:rPr lang="nl-NL" sz="1400" dirty="0" err="1"/>
              <a:t>Haemost</a:t>
            </a:r>
            <a:r>
              <a:rPr lang="nl-NL" sz="1400" dirty="0"/>
              <a:t> 2014; </a:t>
            </a:r>
            <a:r>
              <a:rPr lang="nl-NL" sz="1400" dirty="0" err="1"/>
              <a:t>Patel</a:t>
            </a:r>
            <a:r>
              <a:rPr lang="nl-NL" sz="1400" dirty="0"/>
              <a:t>, N Eng J </a:t>
            </a:r>
            <a:r>
              <a:rPr lang="nl-NL" sz="1400" dirty="0" err="1"/>
              <a:t>Med</a:t>
            </a:r>
            <a:r>
              <a:rPr lang="nl-NL" sz="1400" dirty="0"/>
              <a:t> 2011; </a:t>
            </a:r>
            <a:r>
              <a:rPr lang="nl-NL" sz="1400" dirty="0" err="1"/>
              <a:t>Granger</a:t>
            </a:r>
            <a:r>
              <a:rPr lang="nl-NL" sz="1400" dirty="0"/>
              <a:t>, N Eng J </a:t>
            </a:r>
            <a:r>
              <a:rPr lang="nl-NL" sz="1400" dirty="0" err="1"/>
              <a:t>Med</a:t>
            </a:r>
            <a:r>
              <a:rPr lang="nl-NL" sz="1400" dirty="0"/>
              <a:t> 2011; </a:t>
            </a:r>
            <a:r>
              <a:rPr lang="nl-NL" sz="1400" dirty="0" err="1"/>
              <a:t>Giugliano</a:t>
            </a:r>
            <a:r>
              <a:rPr lang="nl-NL" sz="1400" dirty="0"/>
              <a:t>, N Eng J </a:t>
            </a:r>
            <a:r>
              <a:rPr lang="nl-NL" sz="1400" dirty="0" err="1"/>
              <a:t>Med</a:t>
            </a:r>
            <a:r>
              <a:rPr lang="nl-NL" sz="1400" dirty="0"/>
              <a:t> 2013</a:t>
            </a:r>
          </a:p>
        </p:txBody>
      </p:sp>
      <p:sp>
        <p:nvSpPr>
          <p:cNvPr id="12" name="TextBox 11"/>
          <p:cNvSpPr txBox="1"/>
          <p:nvPr/>
        </p:nvSpPr>
        <p:spPr>
          <a:xfrm>
            <a:off x="3233444" y="1850577"/>
            <a:ext cx="1760995" cy="461665"/>
          </a:xfrm>
          <a:prstGeom prst="rect">
            <a:avLst/>
          </a:prstGeom>
          <a:noFill/>
        </p:spPr>
        <p:txBody>
          <a:bodyPr wrap="none" rtlCol="0">
            <a:spAutoFit/>
          </a:bodyPr>
          <a:lstStyle/>
          <a:p>
            <a:r>
              <a:rPr lang="nl-NL" sz="2400" dirty="0"/>
              <a:t>Intracranieel</a:t>
            </a:r>
          </a:p>
        </p:txBody>
      </p:sp>
      <p:sp>
        <p:nvSpPr>
          <p:cNvPr id="13" name="TextBox 12"/>
          <p:cNvSpPr txBox="1"/>
          <p:nvPr/>
        </p:nvSpPr>
        <p:spPr>
          <a:xfrm>
            <a:off x="7225492" y="1850576"/>
            <a:ext cx="2404376" cy="461665"/>
          </a:xfrm>
          <a:prstGeom prst="rect">
            <a:avLst/>
          </a:prstGeom>
          <a:noFill/>
        </p:spPr>
        <p:txBody>
          <a:bodyPr wrap="none" rtlCol="0">
            <a:spAutoFit/>
          </a:bodyPr>
          <a:lstStyle/>
          <a:p>
            <a:r>
              <a:rPr lang="nl-NL" sz="2400" dirty="0"/>
              <a:t>Gastro-intestinaal</a:t>
            </a:r>
          </a:p>
        </p:txBody>
      </p:sp>
    </p:spTree>
    <p:extLst>
      <p:ext uri="{BB962C8B-B14F-4D97-AF65-F5344CB8AC3E}">
        <p14:creationId xmlns:p14="http://schemas.microsoft.com/office/powerpoint/2010/main" val="3214415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C1F3-1533-41D5-9EDF-02A45DE1600C}"/>
              </a:ext>
            </a:extLst>
          </p:cNvPr>
          <p:cNvSpPr>
            <a:spLocks noGrp="1"/>
          </p:cNvSpPr>
          <p:nvPr>
            <p:ph type="title"/>
          </p:nvPr>
        </p:nvSpPr>
        <p:spPr/>
        <p:txBody>
          <a:bodyPr/>
          <a:lstStyle/>
          <a:p>
            <a:r>
              <a:rPr lang="en-US" dirty="0" err="1"/>
              <a:t>Welke</a:t>
            </a:r>
            <a:r>
              <a:rPr lang="en-US" dirty="0"/>
              <a:t> DOAC is het </a:t>
            </a:r>
            <a:r>
              <a:rPr lang="en-US" dirty="0" err="1"/>
              <a:t>beste</a:t>
            </a:r>
            <a:r>
              <a:rPr lang="en-US" dirty="0"/>
              <a:t>?</a:t>
            </a:r>
            <a:endParaRPr lang="nl-NL" dirty="0"/>
          </a:p>
        </p:txBody>
      </p:sp>
      <p:sp>
        <p:nvSpPr>
          <p:cNvPr id="3" name="Content Placeholder 2">
            <a:extLst>
              <a:ext uri="{FF2B5EF4-FFF2-40B4-BE49-F238E27FC236}">
                <a16:creationId xmlns:a16="http://schemas.microsoft.com/office/drawing/2014/main" id="{2B20EB23-796F-4992-91EE-FC3E4C43E9E9}"/>
              </a:ext>
            </a:extLst>
          </p:cNvPr>
          <p:cNvSpPr>
            <a:spLocks noGrp="1"/>
          </p:cNvSpPr>
          <p:nvPr>
            <p:ph idx="1"/>
          </p:nvPr>
        </p:nvSpPr>
        <p:spPr/>
        <p:txBody>
          <a:bodyPr/>
          <a:lstStyle/>
          <a:p>
            <a:r>
              <a:rPr lang="en-US" sz="2400" dirty="0"/>
              <a:t>In </a:t>
            </a:r>
            <a:r>
              <a:rPr lang="en-US" sz="2400" dirty="0" err="1"/>
              <a:t>alle</a:t>
            </a:r>
            <a:r>
              <a:rPr lang="en-US" sz="2400" dirty="0"/>
              <a:t> </a:t>
            </a:r>
            <a:r>
              <a:rPr lang="en-US" sz="2400" dirty="0" err="1"/>
              <a:t>fase</a:t>
            </a:r>
            <a:r>
              <a:rPr lang="en-US" sz="2400" dirty="0"/>
              <a:t> III </a:t>
            </a:r>
            <a:r>
              <a:rPr lang="en-US" sz="2400" dirty="0" err="1"/>
              <a:t>registratie</a:t>
            </a:r>
            <a:r>
              <a:rPr lang="en-US" sz="2400" dirty="0"/>
              <a:t> studies </a:t>
            </a:r>
            <a:r>
              <a:rPr lang="en-US" sz="2400" dirty="0" err="1"/>
              <a:t>wordt</a:t>
            </a:r>
            <a:r>
              <a:rPr lang="en-US" sz="2400" dirty="0"/>
              <a:t> de DOAC </a:t>
            </a:r>
            <a:r>
              <a:rPr lang="en-US" sz="2400" dirty="0" err="1"/>
              <a:t>vergeleken</a:t>
            </a:r>
            <a:r>
              <a:rPr lang="en-US" sz="2400" dirty="0"/>
              <a:t> met de </a:t>
            </a:r>
            <a:r>
              <a:rPr lang="en-US" sz="2400" dirty="0" err="1"/>
              <a:t>standaardbehandeling</a:t>
            </a:r>
            <a:r>
              <a:rPr lang="en-US" sz="2400" dirty="0"/>
              <a:t> (</a:t>
            </a:r>
            <a:r>
              <a:rPr lang="en-US" sz="2400" dirty="0" err="1"/>
              <a:t>vitamine</a:t>
            </a:r>
            <a:r>
              <a:rPr lang="en-US" sz="2400" dirty="0"/>
              <a:t> K </a:t>
            </a:r>
            <a:r>
              <a:rPr lang="en-US" sz="2400" dirty="0" err="1"/>
              <a:t>antagonisten</a:t>
            </a:r>
            <a:r>
              <a:rPr lang="en-US" sz="2400" dirty="0"/>
              <a:t>)</a:t>
            </a:r>
          </a:p>
          <a:p>
            <a:pPr lvl="1"/>
            <a:r>
              <a:rPr lang="en-US" sz="2000" dirty="0" err="1"/>
              <a:t>Niet</a:t>
            </a:r>
            <a:r>
              <a:rPr lang="en-US" sz="2000" dirty="0"/>
              <a:t> met </a:t>
            </a:r>
            <a:r>
              <a:rPr lang="en-US" sz="2000" dirty="0" err="1"/>
              <a:t>elkaar</a:t>
            </a:r>
            <a:r>
              <a:rPr lang="en-US" sz="2000" dirty="0"/>
              <a:t/>
            </a:r>
            <a:br>
              <a:rPr lang="en-US" sz="2000" dirty="0"/>
            </a:br>
            <a:endParaRPr lang="en-US" sz="2000" dirty="0"/>
          </a:p>
          <a:p>
            <a:r>
              <a:rPr lang="en-US" sz="2400" dirty="0" err="1"/>
              <a:t>Je</a:t>
            </a:r>
            <a:r>
              <a:rPr lang="en-US" sz="2400" dirty="0"/>
              <a:t> </a:t>
            </a:r>
            <a:r>
              <a:rPr lang="en-US" sz="2400" i="1" dirty="0" err="1"/>
              <a:t>kan</a:t>
            </a:r>
            <a:r>
              <a:rPr lang="en-US" sz="2400" i="1" dirty="0"/>
              <a:t> </a:t>
            </a:r>
            <a:r>
              <a:rPr lang="en-US" sz="2400" dirty="0"/>
              <a:t>DOAC’s met </a:t>
            </a:r>
            <a:r>
              <a:rPr lang="en-US" sz="2400" dirty="0" err="1"/>
              <a:t>elkaar</a:t>
            </a:r>
            <a:r>
              <a:rPr lang="en-US" sz="2400" dirty="0"/>
              <a:t> </a:t>
            </a:r>
            <a:r>
              <a:rPr lang="en-US" sz="2400" dirty="0" err="1"/>
              <a:t>vergelijken</a:t>
            </a:r>
            <a:r>
              <a:rPr lang="en-US" sz="2400" dirty="0"/>
              <a:t> door:</a:t>
            </a:r>
          </a:p>
          <a:p>
            <a:pPr lvl="1"/>
            <a:r>
              <a:rPr lang="en-US" sz="2000" dirty="0" err="1"/>
              <a:t>Indirecte</a:t>
            </a:r>
            <a:r>
              <a:rPr lang="en-US" sz="2000" dirty="0"/>
              <a:t> </a:t>
            </a:r>
            <a:r>
              <a:rPr lang="en-US" sz="2000" dirty="0" err="1"/>
              <a:t>vergelijkingen</a:t>
            </a:r>
            <a:r>
              <a:rPr lang="en-US" sz="2000" dirty="0"/>
              <a:t>: </a:t>
            </a:r>
          </a:p>
          <a:p>
            <a:pPr lvl="2"/>
            <a:r>
              <a:rPr lang="en-US" sz="1800" dirty="0" err="1"/>
              <a:t>Middel</a:t>
            </a:r>
            <a:r>
              <a:rPr lang="en-US" sz="1800" dirty="0"/>
              <a:t> A is 2x </a:t>
            </a:r>
            <a:r>
              <a:rPr lang="en-US" sz="1800" dirty="0" err="1"/>
              <a:t>beter</a:t>
            </a:r>
            <a:r>
              <a:rPr lang="en-US" sz="1800" dirty="0"/>
              <a:t> </a:t>
            </a:r>
            <a:r>
              <a:rPr lang="en-US" sz="1800" dirty="0" err="1"/>
              <a:t>dan</a:t>
            </a:r>
            <a:r>
              <a:rPr lang="en-US" sz="1800" dirty="0"/>
              <a:t> </a:t>
            </a:r>
            <a:r>
              <a:rPr lang="en-US" sz="1800" dirty="0" err="1"/>
              <a:t>standaard</a:t>
            </a:r>
            <a:r>
              <a:rPr lang="en-US" sz="1800" dirty="0"/>
              <a:t> S; </a:t>
            </a:r>
            <a:r>
              <a:rPr lang="en-US" sz="1800" dirty="0" err="1"/>
              <a:t>Middel</a:t>
            </a:r>
            <a:r>
              <a:rPr lang="en-US" sz="1800" dirty="0"/>
              <a:t> B is 1.5x </a:t>
            </a:r>
            <a:r>
              <a:rPr lang="en-US" sz="1800" dirty="0" err="1"/>
              <a:t>beter</a:t>
            </a:r>
            <a:r>
              <a:rPr lang="en-US" sz="1800" dirty="0"/>
              <a:t> </a:t>
            </a:r>
            <a:r>
              <a:rPr lang="en-US" sz="1800" dirty="0" err="1"/>
              <a:t>dan</a:t>
            </a:r>
            <a:r>
              <a:rPr lang="en-US" sz="1800" dirty="0"/>
              <a:t> S </a:t>
            </a:r>
            <a:r>
              <a:rPr lang="en-US" sz="1800" dirty="0">
                <a:sym typeface="Wingdings" panose="05000000000000000000" pitchFamily="2" charset="2"/>
              </a:rPr>
              <a:t> A is (2/1,5=) 1.3 x </a:t>
            </a:r>
            <a:r>
              <a:rPr lang="en-US" sz="1800" dirty="0" err="1">
                <a:sym typeface="Wingdings" panose="05000000000000000000" pitchFamily="2" charset="2"/>
              </a:rPr>
              <a:t>beter</a:t>
            </a:r>
            <a:r>
              <a:rPr lang="en-US" sz="1800" dirty="0">
                <a:sym typeface="Wingdings" panose="05000000000000000000" pitchFamily="2" charset="2"/>
              </a:rPr>
              <a:t> </a:t>
            </a:r>
            <a:r>
              <a:rPr lang="en-US" sz="1800" dirty="0" err="1">
                <a:sym typeface="Wingdings" panose="05000000000000000000" pitchFamily="2" charset="2"/>
              </a:rPr>
              <a:t>dan</a:t>
            </a:r>
            <a:r>
              <a:rPr lang="en-US" sz="1800" dirty="0">
                <a:sym typeface="Wingdings" panose="05000000000000000000" pitchFamily="2" charset="2"/>
              </a:rPr>
              <a:t> B</a:t>
            </a:r>
          </a:p>
          <a:p>
            <a:pPr lvl="1"/>
            <a:r>
              <a:rPr lang="en-US" sz="2000" dirty="0" err="1">
                <a:sym typeface="Wingdings" panose="05000000000000000000" pitchFamily="2" charset="2"/>
              </a:rPr>
              <a:t>Observationele</a:t>
            </a:r>
            <a:r>
              <a:rPr lang="en-US" sz="2000" dirty="0">
                <a:sym typeface="Wingdings" panose="05000000000000000000" pitchFamily="2" charset="2"/>
              </a:rPr>
              <a:t> studies: </a:t>
            </a:r>
            <a:r>
              <a:rPr lang="en-US" sz="2000" dirty="0" err="1">
                <a:sym typeface="Wingdings" panose="05000000000000000000" pitchFamily="2" charset="2"/>
              </a:rPr>
              <a:t>fase</a:t>
            </a:r>
            <a:r>
              <a:rPr lang="en-US" sz="2000" dirty="0">
                <a:sym typeface="Wingdings" panose="05000000000000000000" pitchFamily="2" charset="2"/>
              </a:rPr>
              <a:t> IV / </a:t>
            </a:r>
            <a:r>
              <a:rPr lang="en-US" sz="2000" dirty="0" err="1">
                <a:sym typeface="Wingdings" panose="05000000000000000000" pitchFamily="2" charset="2"/>
              </a:rPr>
              <a:t>klinische</a:t>
            </a:r>
            <a:r>
              <a:rPr lang="en-US" sz="2000" dirty="0">
                <a:sym typeface="Wingdings" panose="05000000000000000000" pitchFamily="2" charset="2"/>
              </a:rPr>
              <a:t> </a:t>
            </a:r>
            <a:r>
              <a:rPr lang="en-US" sz="2000" dirty="0" err="1">
                <a:sym typeface="Wingdings" panose="05000000000000000000" pitchFamily="2" charset="2"/>
              </a:rPr>
              <a:t>praktijk</a:t>
            </a:r>
            <a:r>
              <a:rPr lang="en-US" sz="2000" dirty="0">
                <a:sym typeface="Wingdings" panose="05000000000000000000" pitchFamily="2" charset="2"/>
              </a:rPr>
              <a:t> </a:t>
            </a:r>
            <a:r>
              <a:rPr lang="en-US" sz="2000" dirty="0" err="1">
                <a:sym typeface="Wingdings" panose="05000000000000000000" pitchFamily="2" charset="2"/>
              </a:rPr>
              <a:t>onderzoek</a:t>
            </a:r>
            <a:r>
              <a:rPr lang="en-US" sz="2000" dirty="0">
                <a:sym typeface="Wingdings" panose="05000000000000000000" pitchFamily="2" charset="2"/>
              </a:rPr>
              <a:t> (“real world studies”)</a:t>
            </a:r>
            <a:br>
              <a:rPr lang="en-US" sz="2000" dirty="0">
                <a:sym typeface="Wingdings" panose="05000000000000000000" pitchFamily="2" charset="2"/>
              </a:rPr>
            </a:br>
            <a:endParaRPr lang="en-US" sz="2000" dirty="0">
              <a:sym typeface="Wingdings" panose="05000000000000000000" pitchFamily="2" charset="2"/>
            </a:endParaRPr>
          </a:p>
          <a:p>
            <a:r>
              <a:rPr lang="en-US" sz="2400" dirty="0">
                <a:sym typeface="Wingdings" panose="05000000000000000000" pitchFamily="2" charset="2"/>
              </a:rPr>
              <a:t>MAAR die </a:t>
            </a:r>
            <a:r>
              <a:rPr lang="en-US" sz="2400" dirty="0" err="1">
                <a:sym typeface="Wingdings" panose="05000000000000000000" pitchFamily="2" charset="2"/>
              </a:rPr>
              <a:t>vergelijkingen</a:t>
            </a:r>
            <a:r>
              <a:rPr lang="en-US" sz="2400" dirty="0">
                <a:sym typeface="Wingdings" panose="05000000000000000000" pitchFamily="2" charset="2"/>
              </a:rPr>
              <a:t> </a:t>
            </a:r>
            <a:r>
              <a:rPr lang="en-US" sz="2400" dirty="0" err="1">
                <a:sym typeface="Wingdings" panose="05000000000000000000" pitchFamily="2" charset="2"/>
              </a:rPr>
              <a:t>zijn</a:t>
            </a:r>
            <a:r>
              <a:rPr lang="en-US" sz="2400" dirty="0">
                <a:sym typeface="Wingdings" panose="05000000000000000000" pitchFamily="2" charset="2"/>
              </a:rPr>
              <a:t> </a:t>
            </a:r>
            <a:r>
              <a:rPr lang="en-US" sz="2400" dirty="0" err="1">
                <a:sym typeface="Wingdings" panose="05000000000000000000" pitchFamily="2" charset="2"/>
              </a:rPr>
              <a:t>niet</a:t>
            </a:r>
            <a:r>
              <a:rPr lang="en-US" sz="2400" dirty="0">
                <a:sym typeface="Wingdings" panose="05000000000000000000" pitchFamily="2" charset="2"/>
              </a:rPr>
              <a:t> zo heel </a:t>
            </a:r>
            <a:r>
              <a:rPr lang="en-US" sz="2400" dirty="0" err="1">
                <a:sym typeface="Wingdings" panose="05000000000000000000" pitchFamily="2" charset="2"/>
              </a:rPr>
              <a:t>nauwkeuring</a:t>
            </a:r>
            <a:r>
              <a:rPr lang="en-US" sz="2400" dirty="0">
                <a:sym typeface="Wingdings" panose="05000000000000000000" pitchFamily="2" charset="2"/>
              </a:rPr>
              <a:t>/</a:t>
            </a:r>
            <a:r>
              <a:rPr lang="en-US" sz="2400" dirty="0" err="1">
                <a:sym typeface="Wingdings" panose="05000000000000000000" pitchFamily="2" charset="2"/>
              </a:rPr>
              <a:t>betrouwbaar</a:t>
            </a:r>
            <a:endParaRPr lang="en-US" sz="2400" dirty="0">
              <a:sym typeface="Wingdings" panose="05000000000000000000" pitchFamily="2" charset="2"/>
            </a:endParaRPr>
          </a:p>
          <a:p>
            <a:pPr lvl="1"/>
            <a:r>
              <a:rPr lang="en-US" sz="2000" dirty="0" err="1">
                <a:sym typeface="Wingdings" panose="05000000000000000000" pitchFamily="2" charset="2"/>
              </a:rPr>
              <a:t>Harde</a:t>
            </a:r>
            <a:r>
              <a:rPr lang="en-US" sz="2000" dirty="0">
                <a:sym typeface="Wingdings" panose="05000000000000000000" pitchFamily="2" charset="2"/>
              </a:rPr>
              <a:t> </a:t>
            </a:r>
            <a:r>
              <a:rPr lang="en-US" sz="2000" dirty="0" err="1">
                <a:sym typeface="Wingdings" panose="05000000000000000000" pitchFamily="2" charset="2"/>
              </a:rPr>
              <a:t>uitspraken</a:t>
            </a:r>
            <a:r>
              <a:rPr lang="en-US" sz="2000" dirty="0">
                <a:sym typeface="Wingdings" panose="05000000000000000000" pitchFamily="2" charset="2"/>
              </a:rPr>
              <a:t> </a:t>
            </a:r>
            <a:r>
              <a:rPr lang="en-US" sz="2000" dirty="0" err="1">
                <a:sym typeface="Wingdings" panose="05000000000000000000" pitchFamily="2" charset="2"/>
              </a:rPr>
              <a:t>niet</a:t>
            </a:r>
            <a:r>
              <a:rPr lang="en-US" sz="2000" dirty="0">
                <a:sym typeface="Wingdings" panose="05000000000000000000" pitchFamily="2" charset="2"/>
              </a:rPr>
              <a:t> </a:t>
            </a:r>
            <a:r>
              <a:rPr lang="en-US" sz="2000" dirty="0" err="1">
                <a:sym typeface="Wingdings" panose="05000000000000000000" pitchFamily="2" charset="2"/>
              </a:rPr>
              <a:t>mogelijk</a:t>
            </a:r>
            <a:endParaRPr lang="en-US" sz="2000" dirty="0">
              <a:sym typeface="Wingdings" panose="05000000000000000000" pitchFamily="2" charset="2"/>
            </a:endParaRPr>
          </a:p>
          <a:p>
            <a:pPr lvl="1"/>
            <a:r>
              <a:rPr lang="en-US" sz="2000" dirty="0">
                <a:sym typeface="Wingdings" panose="05000000000000000000" pitchFamily="2" charset="2"/>
              </a:rPr>
              <a:t>Maar </a:t>
            </a:r>
            <a:r>
              <a:rPr lang="en-US" sz="2000" dirty="0" err="1">
                <a:sym typeface="Wingdings" panose="05000000000000000000" pitchFamily="2" charset="2"/>
              </a:rPr>
              <a:t>worden</a:t>
            </a:r>
            <a:r>
              <a:rPr lang="en-US" sz="2000" dirty="0">
                <a:sym typeface="Wingdings" panose="05000000000000000000" pitchFamily="2" charset="2"/>
              </a:rPr>
              <a:t> </a:t>
            </a:r>
            <a:r>
              <a:rPr lang="en-US" sz="2000" dirty="0" err="1">
                <a:sym typeface="Wingdings" panose="05000000000000000000" pitchFamily="2" charset="2"/>
              </a:rPr>
              <a:t>regelmatig</a:t>
            </a:r>
            <a:r>
              <a:rPr lang="en-US" sz="2000" dirty="0">
                <a:sym typeface="Wingdings" panose="05000000000000000000" pitchFamily="2" charset="2"/>
              </a:rPr>
              <a:t> (</a:t>
            </a:r>
            <a:r>
              <a:rPr lang="en-US" sz="2000" dirty="0" err="1">
                <a:sym typeface="Wingdings" panose="05000000000000000000" pitchFamily="2" charset="2"/>
              </a:rPr>
              <a:t>selectief</a:t>
            </a:r>
            <a:r>
              <a:rPr lang="en-US" sz="2000" dirty="0">
                <a:sym typeface="Wingdings" panose="05000000000000000000" pitchFamily="2" charset="2"/>
              </a:rPr>
              <a:t>) </a:t>
            </a:r>
            <a:r>
              <a:rPr lang="en-US" sz="2000" dirty="0" err="1">
                <a:sym typeface="Wingdings" panose="05000000000000000000" pitchFamily="2" charset="2"/>
              </a:rPr>
              <a:t>aangehaald</a:t>
            </a:r>
            <a:r>
              <a:rPr lang="en-US" sz="2000" dirty="0">
                <a:sym typeface="Wingdings" panose="05000000000000000000" pitchFamily="2" charset="2"/>
              </a:rPr>
              <a:t>, </a:t>
            </a:r>
            <a:r>
              <a:rPr lang="en-US" sz="2000" dirty="0" err="1">
                <a:sym typeface="Wingdings" panose="05000000000000000000" pitchFamily="2" charset="2"/>
              </a:rPr>
              <a:t>bv</a:t>
            </a:r>
            <a:r>
              <a:rPr lang="en-US" sz="2000" dirty="0">
                <a:sym typeface="Wingdings" panose="05000000000000000000" pitchFamily="2" charset="2"/>
              </a:rPr>
              <a:t>. in marketing</a:t>
            </a:r>
            <a:endParaRPr lang="nl-NL" sz="2000" dirty="0"/>
          </a:p>
        </p:txBody>
      </p:sp>
    </p:spTree>
    <p:extLst>
      <p:ext uri="{BB962C8B-B14F-4D97-AF65-F5344CB8AC3E}">
        <p14:creationId xmlns:p14="http://schemas.microsoft.com/office/powerpoint/2010/main" val="320470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842" t="2395" r="15449"/>
          <a:stretch/>
        </p:blipFill>
        <p:spPr>
          <a:xfrm>
            <a:off x="2914222" y="5033966"/>
            <a:ext cx="1296144" cy="987322"/>
          </a:xfrm>
          <a:prstGeom prst="rect">
            <a:avLst/>
          </a:prstGeom>
        </p:spPr>
      </p:pic>
      <p:sp>
        <p:nvSpPr>
          <p:cNvPr id="2" name="Title 1"/>
          <p:cNvSpPr>
            <a:spLocks noGrp="1"/>
          </p:cNvSpPr>
          <p:nvPr>
            <p:ph type="title"/>
          </p:nvPr>
        </p:nvSpPr>
        <p:spPr/>
        <p:txBody>
          <a:bodyPr/>
          <a:lstStyle/>
          <a:p>
            <a:r>
              <a:rPr lang="nl-NL" dirty="0"/>
              <a:t>Tweede </a:t>
            </a:r>
            <a:r>
              <a:rPr lang="nl-NL" dirty="0" err="1"/>
              <a:t>lijnsrichtlijnen</a:t>
            </a:r>
            <a:endParaRPr lang="nl-NL"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43472" y="3385007"/>
            <a:ext cx="2581275" cy="742950"/>
          </a:xfrm>
          <a:solidFill>
            <a:schemeClr val="accent3">
              <a:lumMod val="50000"/>
            </a:schemeClr>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925" y="1353930"/>
            <a:ext cx="1368152" cy="159617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64" y="5180975"/>
            <a:ext cx="1642759" cy="608899"/>
          </a:xfrm>
          <a:prstGeom prst="rect">
            <a:avLst/>
          </a:prstGeom>
        </p:spPr>
      </p:pic>
      <p:sp>
        <p:nvSpPr>
          <p:cNvPr id="8" name="TextBox 7"/>
          <p:cNvSpPr txBox="1"/>
          <p:nvPr/>
        </p:nvSpPr>
        <p:spPr>
          <a:xfrm>
            <a:off x="4246870" y="1700808"/>
            <a:ext cx="7187545" cy="523220"/>
          </a:xfrm>
          <a:prstGeom prst="rect">
            <a:avLst/>
          </a:prstGeom>
          <a:noFill/>
        </p:spPr>
        <p:txBody>
          <a:bodyPr wrap="none" rtlCol="0">
            <a:spAutoFit/>
          </a:bodyPr>
          <a:lstStyle/>
          <a:p>
            <a:r>
              <a:rPr lang="nl-NL" sz="2800" dirty="0"/>
              <a:t>Atriumfibrilleren (2012 &amp;) 2016: voorkeur DOAC</a:t>
            </a:r>
          </a:p>
        </p:txBody>
      </p:sp>
      <p:sp>
        <p:nvSpPr>
          <p:cNvPr id="9" name="TextBox 8"/>
          <p:cNvSpPr txBox="1"/>
          <p:nvPr/>
        </p:nvSpPr>
        <p:spPr>
          <a:xfrm>
            <a:off x="4260971" y="3429938"/>
            <a:ext cx="6191696" cy="523220"/>
          </a:xfrm>
          <a:prstGeom prst="rect">
            <a:avLst/>
          </a:prstGeom>
          <a:noFill/>
        </p:spPr>
        <p:txBody>
          <a:bodyPr wrap="none" rtlCol="0">
            <a:spAutoFit/>
          </a:bodyPr>
          <a:lstStyle/>
          <a:p>
            <a:r>
              <a:rPr lang="nl-NL" sz="2800" dirty="0"/>
              <a:t>DVT/Longembolie 2016: voorkeur DOAC</a:t>
            </a:r>
          </a:p>
        </p:txBody>
      </p:sp>
      <p:sp>
        <p:nvSpPr>
          <p:cNvPr id="11" name="TextBox 10"/>
          <p:cNvSpPr txBox="1"/>
          <p:nvPr/>
        </p:nvSpPr>
        <p:spPr>
          <a:xfrm>
            <a:off x="4367808" y="5046658"/>
            <a:ext cx="6264279" cy="954107"/>
          </a:xfrm>
          <a:prstGeom prst="rect">
            <a:avLst/>
          </a:prstGeom>
          <a:noFill/>
        </p:spPr>
        <p:txBody>
          <a:bodyPr wrap="none" rtlCol="0">
            <a:spAutoFit/>
          </a:bodyPr>
          <a:lstStyle/>
          <a:p>
            <a:r>
              <a:rPr lang="nl-NL" sz="2800" dirty="0"/>
              <a:t>Richtlijn Antitrombotische Therapie 2016:</a:t>
            </a:r>
          </a:p>
          <a:p>
            <a:pPr algn="l"/>
            <a:r>
              <a:rPr lang="nl-NL" sz="2800" dirty="0"/>
              <a:t>voorkeur DOAC</a:t>
            </a:r>
          </a:p>
        </p:txBody>
      </p:sp>
      <p:pic>
        <p:nvPicPr>
          <p:cNvPr id="10" name="Picture 9">
            <a:extLst>
              <a:ext uri="{FF2B5EF4-FFF2-40B4-BE49-F238E27FC236}">
                <a16:creationId xmlns:a16="http://schemas.microsoft.com/office/drawing/2014/main" id="{275FD57E-4EB8-48A7-BE09-F6A0FD3259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0077" y="1483272"/>
            <a:ext cx="1513932" cy="1297656"/>
          </a:xfrm>
          <a:prstGeom prst="rect">
            <a:avLst/>
          </a:prstGeom>
        </p:spPr>
      </p:pic>
    </p:spTree>
    <p:extLst>
      <p:ext uri="{BB962C8B-B14F-4D97-AF65-F5344CB8AC3E}">
        <p14:creationId xmlns:p14="http://schemas.microsoft.com/office/powerpoint/2010/main" val="1935427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FC2AFB-416B-4A80-89A9-A0B62C6DC3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391" y="404664"/>
            <a:ext cx="10376117" cy="1728192"/>
          </a:xfrm>
        </p:spPr>
      </p:pic>
      <p:sp>
        <p:nvSpPr>
          <p:cNvPr id="6" name="TextBox 5">
            <a:extLst>
              <a:ext uri="{FF2B5EF4-FFF2-40B4-BE49-F238E27FC236}">
                <a16:creationId xmlns:a16="http://schemas.microsoft.com/office/drawing/2014/main" id="{21A1C15A-CD5E-4A38-86D9-7B7AC7E27204}"/>
              </a:ext>
            </a:extLst>
          </p:cNvPr>
          <p:cNvSpPr txBox="1"/>
          <p:nvPr/>
        </p:nvSpPr>
        <p:spPr>
          <a:xfrm>
            <a:off x="8400256" y="1700808"/>
            <a:ext cx="1334020" cy="369332"/>
          </a:xfrm>
          <a:prstGeom prst="rect">
            <a:avLst/>
          </a:prstGeom>
          <a:noFill/>
        </p:spPr>
        <p:txBody>
          <a:bodyPr wrap="none" rtlCol="0">
            <a:spAutoFit/>
          </a:bodyPr>
          <a:lstStyle/>
          <a:p>
            <a:r>
              <a:rPr lang="en-US" sz="1800" dirty="0"/>
              <a:t>31 </a:t>
            </a:r>
            <a:r>
              <a:rPr lang="en-US" sz="1800" dirty="0" err="1"/>
              <a:t>aug</a:t>
            </a:r>
            <a:r>
              <a:rPr lang="en-US" sz="1800" dirty="0"/>
              <a:t> 2016</a:t>
            </a:r>
            <a:endParaRPr lang="nl-NL" sz="1800" dirty="0"/>
          </a:p>
        </p:txBody>
      </p:sp>
      <p:pic>
        <p:nvPicPr>
          <p:cNvPr id="8" name="Picture 7">
            <a:extLst>
              <a:ext uri="{FF2B5EF4-FFF2-40B4-BE49-F238E27FC236}">
                <a16:creationId xmlns:a16="http://schemas.microsoft.com/office/drawing/2014/main" id="{C5E4943B-F1AC-47C8-8147-597A4FB79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528" y="2420888"/>
            <a:ext cx="8352928" cy="4012221"/>
          </a:xfrm>
          <a:prstGeom prst="rect">
            <a:avLst/>
          </a:prstGeom>
        </p:spPr>
      </p:pic>
    </p:spTree>
    <p:extLst>
      <p:ext uri="{BB962C8B-B14F-4D97-AF65-F5344CB8AC3E}">
        <p14:creationId xmlns:p14="http://schemas.microsoft.com/office/powerpoint/2010/main" val="3691484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Calibri"/>
        <a:ea typeface="Geneva"/>
        <a:cs typeface=""/>
      </a:majorFont>
      <a:minorFont>
        <a:latin typeface="Calibri"/>
        <a:ea typeface="Genev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nl-NL" sz="4400" b="0" i="0" u="none" strike="noStrike" cap="none" normalizeH="0" baseline="0" smtClean="0">
            <a:ln>
              <a:noFill/>
            </a:ln>
            <a:solidFill>
              <a:schemeClr val="tx2"/>
            </a:solidFill>
            <a:effectLst/>
            <a:latin typeface="Calibri" panose="020F0502020204030204" pitchFamily="34" charset="0"/>
            <a:ea typeface="Geneva"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nl-NL" sz="4400" b="0" i="0" u="none" strike="noStrike" cap="none" normalizeH="0" baseline="0" smtClean="0">
            <a:ln>
              <a:noFill/>
            </a:ln>
            <a:solidFill>
              <a:schemeClr val="tx2"/>
            </a:solidFill>
            <a:effectLst/>
            <a:latin typeface="Calibri" panose="020F0502020204030204" pitchFamily="34" charset="0"/>
            <a:ea typeface="Geneva" pitchFamily="1"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6E363EFC37A74FB2732DE886D99DED" ma:contentTypeVersion="9" ma:contentTypeDescription="Create a new document." ma:contentTypeScope="" ma:versionID="7a127dc6ebde9aaff4456d16c2b51018">
  <xsd:schema xmlns:xsd="http://www.w3.org/2001/XMLSchema" xmlns:xs="http://www.w3.org/2001/XMLSchema" xmlns:p="http://schemas.microsoft.com/office/2006/metadata/properties" xmlns:ns2="6c0f6b04-fd83-46e3-b98b-1dc9f53d8cdd" xmlns:ns3="a2038585-82de-4bc3-a3c8-b9c03863f33a" targetNamespace="http://schemas.microsoft.com/office/2006/metadata/properties" ma:root="true" ma:fieldsID="272ffafb1ab94511e017e33672d2829f" ns2:_="" ns3:_="">
    <xsd:import namespace="6c0f6b04-fd83-46e3-b98b-1dc9f53d8cdd"/>
    <xsd:import namespace="a2038585-82de-4bc3-a3c8-b9c03863f33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f6b04-fd83-46e3-b98b-1dc9f53d8c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038585-82de-4bc3-a3c8-b9c03863f33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22D5D9-D494-4458-A3A1-3A2B15D0FF4B}">
  <ds:schemaRefs>
    <ds:schemaRef ds:uri="http://schemas.microsoft.com/sharepoint/v3/contenttype/forms"/>
  </ds:schemaRefs>
</ds:datastoreItem>
</file>

<file path=customXml/itemProps2.xml><?xml version="1.0" encoding="utf-8"?>
<ds:datastoreItem xmlns:ds="http://schemas.openxmlformats.org/officeDocument/2006/customXml" ds:itemID="{928F8876-E9C9-4CFC-8390-A84E21FD7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f6b04-fd83-46e3-b98b-1dc9f53d8cdd"/>
    <ds:schemaRef ds:uri="a2038585-82de-4bc3-a3c8-b9c03863f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E91BE-E1D8-4217-8EE6-13EF5292CE9E}">
  <ds:schemaRefs>
    <ds:schemaRef ds:uri="6c0f6b04-fd83-46e3-b98b-1dc9f53d8cd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2038585-82de-4bc3-a3c8-b9c03863f33a"/>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7706</TotalTime>
  <Words>3907</Words>
  <Application>Microsoft Office PowerPoint</Application>
  <PresentationFormat>Breedbeeld</PresentationFormat>
  <Paragraphs>460</Paragraphs>
  <Slides>36</Slides>
  <Notes>29</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36</vt:i4>
      </vt:variant>
    </vt:vector>
  </HeadingPairs>
  <TitlesOfParts>
    <vt:vector size="46" baseType="lpstr">
      <vt:lpstr>ＭＳ Ｐゴシック</vt:lpstr>
      <vt:lpstr>ＭＳ Ｐゴシック</vt:lpstr>
      <vt:lpstr>Arial</vt:lpstr>
      <vt:lpstr>Browallia New</vt:lpstr>
      <vt:lpstr>Calibri</vt:lpstr>
      <vt:lpstr>Century Gothic</vt:lpstr>
      <vt:lpstr>Geneva</vt:lpstr>
      <vt:lpstr>Wingdings</vt:lpstr>
      <vt:lpstr>Lege presentatie</vt:lpstr>
      <vt:lpstr>Microsoft Excel 97-2003-werkblad</vt:lpstr>
      <vt:lpstr>Farmacotherapeutisch Overleg Antistolling in de Amsterdamse regio  Wie doet wat in een tijd vol verandering? </vt:lpstr>
      <vt:lpstr>PowerPoint-presentatie</vt:lpstr>
      <vt:lpstr>Nieuwe Orale AntiCoagulantia (NOAC’s)</vt:lpstr>
      <vt:lpstr>Iets effectiever</vt:lpstr>
      <vt:lpstr>Iets minder ernstige bloedingen</vt:lpstr>
      <vt:lpstr>Belangrijkste verschil is waar de bloedingen zitten</vt:lpstr>
      <vt:lpstr>Welke DOAC is het beste?</vt:lpstr>
      <vt:lpstr>Tweede lijnsrichtlijnen</vt:lpstr>
      <vt:lpstr>PowerPoint-presentatie</vt:lpstr>
      <vt:lpstr>Een grote kloof???</vt:lpstr>
      <vt:lpstr>Patiënten in de registratie studies</vt:lpstr>
      <vt:lpstr>PowerPoint-presentatie</vt:lpstr>
      <vt:lpstr>Atriumfibrilleren in dagelijkse praktijk Persisterend onderbehandeling met aspirine of geen antistolling</vt:lpstr>
      <vt:lpstr>Aspirine voor atriumfibrilleren</vt:lpstr>
      <vt:lpstr>Anticoagulantia in Nederland</vt:lpstr>
      <vt:lpstr>DOAC gebruik anno 2015</vt:lpstr>
      <vt:lpstr>Afname VKA gebruik voor het eerst!</vt:lpstr>
      <vt:lpstr>Minder nieuwe gebruikers</vt:lpstr>
      <vt:lpstr>PowerPoint-presentatie</vt:lpstr>
      <vt:lpstr>Wanneer geen DOAC?</vt:lpstr>
      <vt:lpstr>PowerPoint-presentatie</vt:lpstr>
      <vt:lpstr>Antidotum voor antistollingsmiddelen</vt:lpstr>
      <vt:lpstr>Werkt een antidotum wel?</vt:lpstr>
      <vt:lpstr>Conclusie antidota</vt:lpstr>
      <vt:lpstr>Organisatie van antistollingszorg in Amsterdam</vt:lpstr>
      <vt:lpstr>Het perspectief</vt:lpstr>
      <vt:lpstr>ASKA</vt:lpstr>
      <vt:lpstr>PowerPoint-presentatie</vt:lpstr>
      <vt:lpstr>De huisarts</vt:lpstr>
      <vt:lpstr>Doseringen AF vs VTE LET OP: soms net even anders!</vt:lpstr>
      <vt:lpstr>Tijdelijke onderbreking voor ingrepen</vt:lpstr>
      <vt:lpstr>PowerPoint-presentatie</vt:lpstr>
      <vt:lpstr>De apotheker</vt:lpstr>
      <vt:lpstr>De trombosedienst</vt:lpstr>
      <vt:lpstr>Take home messages</vt:lpstr>
      <vt:lpstr>Casuïstiek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 Coppens</dc:creator>
  <cp:lastModifiedBy>Mischa van der Graaff</cp:lastModifiedBy>
  <cp:revision>519</cp:revision>
  <cp:lastPrinted>2014-05-01T13:30:40Z</cp:lastPrinted>
  <dcterms:created xsi:type="dcterms:W3CDTF">2010-10-06T12:18:24Z</dcterms:created>
  <dcterms:modified xsi:type="dcterms:W3CDTF">2018-04-04T11:47:56Z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0x010100186E363EFC37A74FB2732DE886D99DED</vt:lpwstr>
  </property>
</Properties>
</file>